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0233600" cy="23774400"/>
  <p:notesSz cx="6858000" cy="9144000"/>
  <p:defaultTextStyle>
    <a:defPPr>
      <a:defRPr lang="en-US"/>
    </a:defPPr>
    <a:lvl1pPr marL="0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69883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39765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09649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479532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49415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19297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089180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4959064" algn="l" defTabSz="3739765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Riihimaki" initials="" lastIdx="2" clrIdx="0"/>
  <p:cmAuthor id="1" name="Kyo-Sun Li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8C638"/>
    <a:srgbClr val="33FF44"/>
    <a:srgbClr val="C1B132"/>
    <a:srgbClr val="A2942A"/>
    <a:srgbClr val="3C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7760" autoAdjust="0"/>
  </p:normalViewPr>
  <p:slideViewPr>
    <p:cSldViewPr>
      <p:cViewPr>
        <p:scale>
          <a:sx n="41" d="100"/>
          <a:sy n="41" d="100"/>
        </p:scale>
        <p:origin x="-1736" y="-1200"/>
      </p:cViewPr>
      <p:guideLst>
        <p:guide orient="horz" pos="7488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82879-2A36-D846-B6BE-72F685E1D683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CC3A4-3321-A34B-BCFA-9AF0C8D7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394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788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6182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1576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6969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2363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7757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3151" algn="l" defTabSz="5453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8638" y="685800"/>
            <a:ext cx="58007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CC3A4-3321-A34B-BCFA-9AF0C8D7C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5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40233600" cy="23774400"/>
            <a:chOff x="0" y="0"/>
            <a:chExt cx="32918400" cy="21945600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0" y="0"/>
              <a:ext cx="32918400" cy="21945600"/>
              <a:chOff x="0" y="0"/>
              <a:chExt cx="32918400" cy="21945600"/>
            </a:xfrm>
          </p:grpSpPr>
          <p:grpSp>
            <p:nvGrpSpPr>
              <p:cNvPr id="4" name="Group 3"/>
              <p:cNvGrpSpPr/>
              <p:nvPr userDrawn="1"/>
            </p:nvGrpSpPr>
            <p:grpSpPr>
              <a:xfrm>
                <a:off x="0" y="0"/>
                <a:ext cx="32918400" cy="21945600"/>
                <a:chOff x="0" y="0"/>
                <a:chExt cx="32918400" cy="21945600"/>
              </a:xfrm>
            </p:grpSpPr>
            <p:pic>
              <p:nvPicPr>
                <p:cNvPr id="2" name="Picture 1" descr="PNNL_Poster_Stripe_36x24.jpg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72352" y="0"/>
                  <a:ext cx="1146048" cy="21945600"/>
                </a:xfrm>
                <a:prstGeom prst="rect">
                  <a:avLst/>
                </a:prstGeom>
              </p:spPr>
            </p:pic>
            <p:pic>
              <p:nvPicPr>
                <p:cNvPr id="3" name="Picture 2" descr="PNNL_Poster_Header_36x24.jpg"/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2918400" cy="3749040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7216100" y="488950"/>
                <a:ext cx="5257800" cy="2654300"/>
              </a:xfrm>
              <a:prstGeom prst="rect">
                <a:avLst/>
              </a:prstGeom>
            </p:spPr>
          </p:pic>
        </p:grpSp>
        <p:cxnSp>
          <p:nvCxnSpPr>
            <p:cNvPr id="7" name="Straight Connector 6"/>
            <p:cNvCxnSpPr>
              <a:cxnSpLocks noChangeAspect="1"/>
            </p:cNvCxnSpPr>
            <p:nvPr userDrawn="1"/>
          </p:nvCxnSpPr>
          <p:spPr>
            <a:xfrm>
              <a:off x="914400" y="20149312"/>
              <a:ext cx="32004000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B2B3B5"/>
                  </a:gs>
                  <a:gs pos="100000">
                    <a:srgbClr val="70727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7158950" y="20834350"/>
              <a:ext cx="3937000" cy="558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0"/>
              <a:ext cx="32918400" cy="219456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14400" y="20726400"/>
              <a:ext cx="19685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4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739765" rtl="0" eaLnBrk="1" latinLnBrk="0" hangingPunct="1">
        <a:spcBef>
          <a:spcPct val="0"/>
        </a:spcBef>
        <a:buNone/>
        <a:defRPr sz="1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2413" indent="-1402413" algn="l" defTabSz="3739765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38560" indent="-1168677" algn="l" defTabSz="3739765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74708" indent="-934941" algn="l" defTabSz="3739765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6544591" indent="-934941" algn="l" defTabSz="3739765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14473" indent="-934941" algn="l" defTabSz="3739765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4356" indent="-934941" algn="l" defTabSz="37397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154239" indent="-934941" algn="l" defTabSz="37397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24122" indent="-934941" algn="l" defTabSz="37397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894005" indent="-934941" algn="l" defTabSz="37397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69883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39765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9649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479532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49415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19297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089180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4959064" algn="l" defTabSz="37397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0876" y="3962400"/>
            <a:ext cx="15542391" cy="17830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dbl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79" tIns="54539" rIns="109079" bIns="54539" rtlCol="0" anchor="ctr"/>
          <a:lstStyle/>
          <a:p>
            <a:pPr algn="ctr"/>
            <a:endParaRPr lang="en-US"/>
          </a:p>
        </p:txBody>
      </p:sp>
      <p:pic>
        <p:nvPicPr>
          <p:cNvPr id="268" name="Picture 267" descr="type_200606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467" y="16698686"/>
            <a:ext cx="7376160" cy="2882038"/>
          </a:xfrm>
          <a:prstGeom prst="rect">
            <a:avLst/>
          </a:prstGeom>
        </p:spPr>
      </p:pic>
      <p:pic>
        <p:nvPicPr>
          <p:cNvPr id="270" name="Picture 269" descr="Screen Shot 2016-03-23 at 3.24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67" y="16887372"/>
            <a:ext cx="1676400" cy="1953862"/>
          </a:xfrm>
          <a:prstGeom prst="rect">
            <a:avLst/>
          </a:prstGeom>
        </p:spPr>
      </p:pic>
      <p:pic>
        <p:nvPicPr>
          <p:cNvPr id="306" name="Picture 305" descr="type_200008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049" y="18893534"/>
            <a:ext cx="7376160" cy="2882039"/>
          </a:xfrm>
          <a:prstGeom prst="rect">
            <a:avLst/>
          </a:prstGeom>
        </p:spPr>
      </p:pic>
      <p:sp>
        <p:nvSpPr>
          <p:cNvPr id="305" name="TextBox 304"/>
          <p:cNvSpPr txBox="1"/>
          <p:nvPr/>
        </p:nvSpPr>
        <p:spPr>
          <a:xfrm>
            <a:off x="25797932" y="13246190"/>
            <a:ext cx="13292667" cy="1033473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545394" indent="-545394">
              <a:buFont typeface="Wingdings" charset="2"/>
              <a:buChar char="v"/>
            </a:pPr>
            <a:r>
              <a:rPr lang="en-US" sz="3000" b="1" dirty="0">
                <a:latin typeface="Arial"/>
                <a:cs typeface="Arial"/>
              </a:rPr>
              <a:t>Evaluation of algorithm using the </a:t>
            </a:r>
            <a:r>
              <a:rPr lang="en-US" sz="3000" b="1" dirty="0">
                <a:solidFill>
                  <a:srgbClr val="000000"/>
                </a:solidFill>
                <a:latin typeface="Arial"/>
                <a:cs typeface="Arial"/>
              </a:rPr>
              <a:t>dataset from Berg and 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cs typeface="Arial"/>
              </a:rPr>
              <a:t>Kassianov</a:t>
            </a:r>
            <a:r>
              <a:rPr lang="en-US" sz="3000" b="1" dirty="0">
                <a:solidFill>
                  <a:srgbClr val="000000"/>
                </a:solidFill>
                <a:latin typeface="Arial"/>
                <a:cs typeface="Arial"/>
              </a:rPr>
              <a:t> (BK08) and Zhang and Klein (ZK13</a:t>
            </a:r>
            <a:r>
              <a:rPr lang="en-US" sz="3000" b="1" dirty="0">
                <a:latin typeface="Arial"/>
                <a:cs typeface="Arial"/>
              </a:rPr>
              <a:t>)  during 9 years (2000-2008)</a:t>
            </a:r>
            <a:endParaRPr lang="en-US" sz="3000" b="1" dirty="0">
              <a:latin typeface="Arial"/>
              <a:cs typeface="Arial"/>
            </a:endParaRPr>
          </a:p>
        </p:txBody>
      </p:sp>
      <p:pic>
        <p:nvPicPr>
          <p:cNvPr id="185" name="Picture 184" descr="1a.type1_seaso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0" y="7121902"/>
            <a:ext cx="6705600" cy="486189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372533" y="-37585"/>
            <a:ext cx="39116000" cy="4626028"/>
          </a:xfrm>
          <a:prstGeom prst="rect">
            <a:avLst/>
          </a:prstGeom>
          <a:noFill/>
        </p:spPr>
        <p:txBody>
          <a:bodyPr wrap="square" lIns="0" tIns="54539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600" b="1" dirty="0">
                <a:solidFill>
                  <a:schemeClr val="bg1"/>
                </a:solidFill>
              </a:rPr>
              <a:t>Development of </a:t>
            </a:r>
            <a:r>
              <a:rPr lang="en-US" sz="7600" b="1" dirty="0">
                <a:solidFill>
                  <a:schemeClr val="bg1"/>
                </a:solidFill>
              </a:rPr>
              <a:t>an automated cloud</a:t>
            </a:r>
            <a:r>
              <a:rPr lang="en-US" sz="7600" b="1" dirty="0">
                <a:solidFill>
                  <a:schemeClr val="bg1"/>
                </a:solidFill>
              </a:rPr>
              <a:t>-type classification algorithm </a:t>
            </a:r>
            <a:endParaRPr lang="en-US" sz="76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FFFFFF"/>
                </a:solidFill>
              </a:rPr>
              <a:t>K</a:t>
            </a:r>
            <a:r>
              <a:rPr lang="en-US" sz="4800" dirty="0">
                <a:solidFill>
                  <a:srgbClr val="FFFFFF"/>
                </a:solidFill>
              </a:rPr>
              <a:t>. Sunny Lim</a:t>
            </a:r>
            <a:r>
              <a:rPr lang="en-US" sz="4800" baseline="30000" dirty="0">
                <a:solidFill>
                  <a:srgbClr val="FFFFFF"/>
                </a:solidFill>
              </a:rPr>
              <a:t>1</a:t>
            </a:r>
            <a:r>
              <a:rPr lang="en-US" sz="4800" dirty="0">
                <a:solidFill>
                  <a:srgbClr val="FFFFFF"/>
                </a:solidFill>
              </a:rPr>
              <a:t>, Laura Riihimaki</a:t>
            </a:r>
            <a:r>
              <a:rPr lang="en-US" sz="4800" baseline="30000" dirty="0">
                <a:solidFill>
                  <a:srgbClr val="FFFFFF"/>
                </a:solidFill>
              </a:rPr>
              <a:t>1</a:t>
            </a:r>
            <a:r>
              <a:rPr lang="en-US" sz="4800" dirty="0">
                <a:solidFill>
                  <a:srgbClr val="FFFFFF"/>
                </a:solidFill>
              </a:rPr>
              <a:t>, Jessica Kleiss</a:t>
            </a:r>
            <a:r>
              <a:rPr lang="en-US" sz="4800" baseline="30000" dirty="0">
                <a:solidFill>
                  <a:srgbClr val="FFFFFF"/>
                </a:solidFill>
              </a:rPr>
              <a:t>2</a:t>
            </a:r>
            <a:r>
              <a:rPr lang="en-US" sz="4800" dirty="0">
                <a:solidFill>
                  <a:srgbClr val="FFFFFF"/>
                </a:solidFill>
              </a:rPr>
              <a:t>, Larry Berg</a:t>
            </a:r>
            <a:r>
              <a:rPr lang="en-US" sz="4800" baseline="30000" dirty="0">
                <a:solidFill>
                  <a:srgbClr val="FFFFFF"/>
                </a:solidFill>
              </a:rPr>
              <a:t>1</a:t>
            </a:r>
            <a:r>
              <a:rPr lang="en-US" sz="4800" dirty="0">
                <a:solidFill>
                  <a:srgbClr val="FFFFFF"/>
                </a:solidFill>
              </a:rPr>
              <a:t>, </a:t>
            </a:r>
            <a:r>
              <a:rPr lang="en-US" sz="4800" dirty="0" err="1">
                <a:solidFill>
                  <a:srgbClr val="FFFFFF"/>
                </a:solidFill>
              </a:rPr>
              <a:t>Yunyan</a:t>
            </a:r>
            <a:r>
              <a:rPr lang="en-US" sz="4800" dirty="0">
                <a:solidFill>
                  <a:srgbClr val="FFFFFF"/>
                </a:solidFill>
              </a:rPr>
              <a:t> Zhang</a:t>
            </a:r>
            <a:r>
              <a:rPr lang="en-US" sz="4800" baseline="30000" dirty="0">
                <a:solidFill>
                  <a:srgbClr val="FFFFFF"/>
                </a:solidFill>
              </a:rPr>
              <a:t>3</a:t>
            </a:r>
            <a:r>
              <a:rPr lang="en-US" sz="4800" dirty="0">
                <a:solidFill>
                  <a:srgbClr val="FFFFFF"/>
                </a:solidFill>
              </a:rPr>
              <a:t>, and Yan Shi</a:t>
            </a:r>
            <a:r>
              <a:rPr lang="en-US" sz="4800" baseline="30000" dirty="0">
                <a:solidFill>
                  <a:srgbClr val="FFFFFF"/>
                </a:solidFill>
              </a:rPr>
              <a:t>1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endParaRPr lang="en-US" sz="4800" dirty="0">
              <a:solidFill>
                <a:srgbClr val="FFFFFF"/>
              </a:solidFill>
            </a:endParaRPr>
          </a:p>
          <a:p>
            <a:r>
              <a:rPr lang="en-US" sz="3000" baseline="30000" dirty="0">
                <a:solidFill>
                  <a:srgbClr val="FFFFFF"/>
                </a:solidFill>
              </a:rPr>
              <a:t>1</a:t>
            </a:r>
            <a:r>
              <a:rPr lang="en-US" sz="3000" dirty="0">
                <a:solidFill>
                  <a:srgbClr val="FFFFFF"/>
                </a:solidFill>
              </a:rPr>
              <a:t>Pacific Northwest National Laboratory, Richland, WA</a:t>
            </a:r>
          </a:p>
          <a:p>
            <a:r>
              <a:rPr lang="en-US" sz="3000" baseline="30000" dirty="0">
                <a:solidFill>
                  <a:srgbClr val="FFFFFF"/>
                </a:solidFill>
              </a:rPr>
              <a:t>2</a:t>
            </a:r>
            <a:r>
              <a:rPr lang="en-US" sz="3000" dirty="0">
                <a:solidFill>
                  <a:srgbClr val="FFFFFF"/>
                </a:solidFill>
              </a:rPr>
              <a:t>Lewis and Clark College, Portland, OR</a:t>
            </a:r>
          </a:p>
          <a:p>
            <a:r>
              <a:rPr lang="en-US" sz="3000" baseline="30000" dirty="0">
                <a:solidFill>
                  <a:srgbClr val="FFFFFF"/>
                </a:solidFill>
              </a:rPr>
              <a:t>3</a:t>
            </a:r>
            <a:r>
              <a:rPr lang="en-US" sz="3000" dirty="0">
                <a:solidFill>
                  <a:srgbClr val="FFFFFF"/>
                </a:solidFill>
              </a:rPr>
              <a:t>Lawrence Livermore National Laboratory, Livermore, CA</a:t>
            </a:r>
          </a:p>
          <a:p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5333" y="21887544"/>
            <a:ext cx="16764000" cy="2114865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lang="en-US" sz="3000" b="1" dirty="0">
                <a:solidFill>
                  <a:srgbClr val="FF6600"/>
                </a:solidFill>
                <a:latin typeface="Calibri"/>
                <a:cs typeface="Calibri"/>
              </a:rPr>
              <a:t>cknowledgements</a:t>
            </a:r>
            <a:r>
              <a:rPr lang="en-US" sz="3000" b="1" dirty="0">
                <a:solidFill>
                  <a:srgbClr val="FF6600"/>
                </a:solidFill>
                <a:latin typeface="Calibri"/>
                <a:cs typeface="Calibri"/>
              </a:rPr>
              <a:t>:</a:t>
            </a:r>
          </a:p>
          <a:p>
            <a:r>
              <a:rPr lang="en-US" sz="2400" dirty="0"/>
              <a:t>VAP Science Sponsors &amp; Helpful discussions: William Gustafson, Andrew </a:t>
            </a:r>
            <a:r>
              <a:rPr lang="en-US" sz="2400" dirty="0" err="1"/>
              <a:t>Vogelmann</a:t>
            </a:r>
            <a:r>
              <a:rPr lang="en-US" sz="2400" dirty="0"/>
              <a:t>, Jennifer M. Comstock, </a:t>
            </a:r>
            <a:r>
              <a:rPr lang="en-US" sz="2400" dirty="0" err="1"/>
              <a:t>Chitra</a:t>
            </a:r>
            <a:r>
              <a:rPr lang="en-US" sz="2400" dirty="0"/>
              <a:t> </a:t>
            </a:r>
            <a:r>
              <a:rPr lang="en-US" sz="2400" dirty="0" err="1"/>
              <a:t>Sivaraman</a:t>
            </a:r>
            <a:r>
              <a:rPr lang="en-US" sz="2400" dirty="0"/>
              <a:t>, Michael Jensen, and Justin W. </a:t>
            </a:r>
            <a:r>
              <a:rPr lang="en-US" sz="2400" dirty="0"/>
              <a:t>Monroe</a:t>
            </a:r>
          </a:p>
          <a:p>
            <a:r>
              <a:rPr lang="en-US" sz="2400" dirty="0">
                <a:solidFill>
                  <a:prstClr val="black"/>
                </a:solidFill>
                <a:cs typeface="Calibri"/>
              </a:rPr>
              <a:t>This work was supported by ARM, as part of CAPI VAP development.</a:t>
            </a:r>
            <a:endParaRPr lang="en-US" sz="2400" dirty="0">
              <a:cs typeface="Calibri"/>
            </a:endParaRPr>
          </a:p>
          <a:p>
            <a:endParaRPr lang="en-US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0147844" y="23131315"/>
            <a:ext cx="9033933" cy="971694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  <a:latin typeface="Calibri"/>
                <a:cs typeface="Calibri"/>
              </a:rPr>
              <a:t>Contact:</a:t>
            </a:r>
            <a:r>
              <a:rPr lang="en-US" sz="30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Kyo-Sun Sunny Lim: </a:t>
            </a:r>
            <a:r>
              <a:rPr lang="en-US" sz="2400" dirty="0" err="1">
                <a:latin typeface="Calibri"/>
                <a:cs typeface="Calibri"/>
              </a:rPr>
              <a:t>kyo-sun.lim@pnnl.gov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878" y="3924105"/>
            <a:ext cx="15301122" cy="8521607"/>
          </a:xfrm>
          <a:prstGeom prst="rect">
            <a:avLst/>
          </a:prstGeom>
          <a:noFill/>
        </p:spPr>
        <p:txBody>
          <a:bodyPr wrap="square" lIns="209595" tIns="104797" rIns="209595" bIns="104797" rtlCol="0">
            <a:spAutoFit/>
          </a:bodyPr>
          <a:lstStyle/>
          <a:p>
            <a:pPr lvl="0" algn="just"/>
            <a:r>
              <a:rPr lang="en-US" sz="4800" b="1" u="sng" dirty="0">
                <a:solidFill>
                  <a:srgbClr val="FF6600"/>
                </a:solidFill>
                <a:latin typeface="Arial"/>
                <a:cs typeface="Arial"/>
              </a:rPr>
              <a:t>1. Introduction </a:t>
            </a:r>
            <a:endParaRPr lang="en-US" sz="4800" b="1" u="sng" dirty="0">
              <a:solidFill>
                <a:srgbClr val="FF6600"/>
              </a:solidFill>
              <a:latin typeface="Arial"/>
              <a:cs typeface="Arial"/>
            </a:endParaRPr>
          </a:p>
          <a:p>
            <a:pPr marL="785980" indent="-785980" algn="just">
              <a:buFont typeface="Wingdings" charset="2"/>
              <a:buChar char="q"/>
            </a:pPr>
            <a:r>
              <a:rPr lang="en-US" sz="3300" dirty="0">
                <a:latin typeface="Arial"/>
                <a:cs typeface="Arial"/>
              </a:rPr>
              <a:t>Various cloud types have different </a:t>
            </a:r>
            <a:r>
              <a:rPr lang="en-US" sz="3300" dirty="0" err="1">
                <a:latin typeface="Arial"/>
                <a:cs typeface="Arial"/>
              </a:rPr>
              <a:t>radiative</a:t>
            </a:r>
            <a:r>
              <a:rPr lang="en-US" sz="3300" dirty="0">
                <a:latin typeface="Arial"/>
                <a:cs typeface="Arial"/>
              </a:rPr>
              <a:t> forcing, thus </a:t>
            </a:r>
            <a:r>
              <a:rPr lang="en-US" sz="3300" dirty="0">
                <a:latin typeface="Arial"/>
                <a:cs typeface="Arial"/>
              </a:rPr>
              <a:t>an automated cloud</a:t>
            </a:r>
            <a:r>
              <a:rPr lang="en-US" sz="3300" dirty="0">
                <a:latin typeface="Arial"/>
                <a:cs typeface="Arial"/>
              </a:rPr>
              <a:t>-type classification is </a:t>
            </a:r>
            <a:r>
              <a:rPr lang="en-US" sz="3300" dirty="0">
                <a:latin typeface="Arial"/>
                <a:cs typeface="Arial"/>
              </a:rPr>
              <a:t>important to better </a:t>
            </a:r>
            <a:r>
              <a:rPr lang="en-US" sz="3300" dirty="0">
                <a:latin typeface="Arial"/>
                <a:cs typeface="Arial"/>
              </a:rPr>
              <a:t>understand the role of clouds on the energy budget, and the regional/global hydrological cycle. </a:t>
            </a:r>
            <a:endParaRPr lang="en-US" sz="3300" dirty="0">
              <a:latin typeface="Arial"/>
              <a:cs typeface="Arial"/>
            </a:endParaRPr>
          </a:p>
          <a:p>
            <a:pPr marL="785980" indent="-785980" algn="just">
              <a:buFont typeface="Wingdings" charset="2"/>
              <a:buChar char="q"/>
            </a:pPr>
            <a:r>
              <a:rPr lang="en-US" sz="3300" dirty="0">
                <a:latin typeface="Arial"/>
                <a:cs typeface="Arial"/>
              </a:rPr>
              <a:t>Recently</a:t>
            </a:r>
            <a:r>
              <a:rPr lang="en-US" sz="3300" dirty="0">
                <a:latin typeface="Arial"/>
                <a:cs typeface="Arial"/>
              </a:rPr>
              <a:t>, the </a:t>
            </a:r>
            <a:r>
              <a:rPr lang="en-US" sz="3300" dirty="0">
                <a:latin typeface="Arial"/>
                <a:cs typeface="Arial"/>
              </a:rPr>
              <a:t>DOE/ARM program </a:t>
            </a:r>
            <a:r>
              <a:rPr lang="en-US" sz="3300" dirty="0">
                <a:latin typeface="Arial"/>
                <a:cs typeface="Arial"/>
              </a:rPr>
              <a:t>is expanding its products to include a routine large-eddy simulation (LES</a:t>
            </a:r>
            <a:r>
              <a:rPr lang="en-US" sz="3300" dirty="0">
                <a:latin typeface="Arial"/>
                <a:cs typeface="Arial"/>
              </a:rPr>
              <a:t>) </a:t>
            </a:r>
            <a:r>
              <a:rPr lang="en-US" sz="3300" dirty="0">
                <a:latin typeface="Arial"/>
                <a:cs typeface="Arial"/>
              </a:rPr>
              <a:t>modeling to compliment high-density observations at the </a:t>
            </a:r>
            <a:r>
              <a:rPr lang="en-US" sz="3300" dirty="0">
                <a:latin typeface="Arial"/>
                <a:cs typeface="Arial"/>
              </a:rPr>
              <a:t>SGP </a:t>
            </a:r>
            <a:r>
              <a:rPr lang="en-US" sz="3300" dirty="0">
                <a:latin typeface="Arial"/>
                <a:cs typeface="Arial"/>
              </a:rPr>
              <a:t>site</a:t>
            </a:r>
            <a:r>
              <a:rPr lang="en-US" sz="3300" dirty="0">
                <a:latin typeface="Arial"/>
                <a:cs typeface="Arial"/>
              </a:rPr>
              <a:t>.</a:t>
            </a:r>
          </a:p>
          <a:p>
            <a:pPr marL="785980" indent="-785980" algn="just">
              <a:buFont typeface="Wingdings" charset="2"/>
              <a:buChar char="q"/>
            </a:pPr>
            <a:r>
              <a:rPr lang="en-US" sz="3300" dirty="0">
                <a:latin typeface="Arial"/>
                <a:cs typeface="Arial"/>
              </a:rPr>
              <a:t>Shallow </a:t>
            </a:r>
            <a:r>
              <a:rPr lang="en-US" sz="3300" dirty="0">
                <a:latin typeface="Arial"/>
                <a:cs typeface="Arial"/>
              </a:rPr>
              <a:t>cumulus cloud at the SGP site is the initial focus of </a:t>
            </a:r>
            <a:r>
              <a:rPr lang="en-US" sz="3300" dirty="0">
                <a:latin typeface="Arial"/>
                <a:cs typeface="Arial"/>
              </a:rPr>
              <a:t>this </a:t>
            </a:r>
            <a:r>
              <a:rPr lang="en-US" sz="3300" dirty="0">
                <a:latin typeface="Arial"/>
                <a:cs typeface="Arial"/>
              </a:rPr>
              <a:t>routine </a:t>
            </a:r>
            <a:r>
              <a:rPr lang="en-US" sz="3300" dirty="0">
                <a:latin typeface="Arial"/>
                <a:cs typeface="Arial"/>
              </a:rPr>
              <a:t>LES. </a:t>
            </a:r>
          </a:p>
          <a:p>
            <a:pPr algn="just"/>
            <a:endParaRPr lang="en-US" sz="4800" dirty="0"/>
          </a:p>
          <a:p>
            <a:pPr lvl="0" algn="just"/>
            <a:r>
              <a:rPr lang="en-US" sz="4800" b="1" u="sng" dirty="0">
                <a:solidFill>
                  <a:srgbClr val="FF6600"/>
                </a:solidFill>
                <a:latin typeface="Arial"/>
                <a:cs typeface="Arial"/>
              </a:rPr>
              <a:t>2. Purpose</a:t>
            </a:r>
            <a:endParaRPr lang="en-US" sz="4800" b="1" u="sng" dirty="0">
              <a:solidFill>
                <a:srgbClr val="FF6600"/>
              </a:solidFill>
              <a:latin typeface="Arial"/>
              <a:cs typeface="Arial"/>
            </a:endParaRPr>
          </a:p>
          <a:p>
            <a:pPr marL="545394" indent="-545394" algn="just">
              <a:buFont typeface="Wingdings" charset="2"/>
              <a:buChar char="q"/>
            </a:pPr>
            <a:r>
              <a:rPr lang="en-US" sz="3300" dirty="0">
                <a:latin typeface="Arial"/>
                <a:cs typeface="Arial"/>
              </a:rPr>
              <a:t>In </a:t>
            </a:r>
            <a:r>
              <a:rPr lang="en-US" sz="3300" dirty="0">
                <a:latin typeface="Arial"/>
                <a:cs typeface="Arial"/>
              </a:rPr>
              <a:t>order to provide a long-term database of cloud types and to give guidance in choosing not only sub-categories of the classified cloud types but also shallow cumulus events for routine LES modeling over the SGP site, we develop the cloud-type classification </a:t>
            </a:r>
            <a:r>
              <a:rPr lang="en-US" sz="3300" dirty="0">
                <a:latin typeface="Arial"/>
                <a:cs typeface="Arial"/>
              </a:rPr>
              <a:t>algorithm.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04800" y="13470672"/>
            <a:ext cx="15087600" cy="1125806"/>
          </a:xfrm>
          <a:prstGeom prst="rect">
            <a:avLst/>
          </a:prstGeom>
        </p:spPr>
        <p:txBody>
          <a:bodyPr wrap="square" lIns="109079" tIns="54539" rIns="109079" bIns="54539">
            <a:spAutoFit/>
          </a:bodyPr>
          <a:lstStyle/>
          <a:p>
            <a:pPr marL="545394" indent="-545394" algn="ctr">
              <a:buFont typeface="Wingdings" charset="2"/>
              <a:buChar char="v"/>
            </a:pPr>
            <a:r>
              <a:rPr lang="en-US" sz="3300" b="1" dirty="0">
                <a:latin typeface="Arial"/>
                <a:cs typeface="Arial"/>
              </a:rPr>
              <a:t>S</a:t>
            </a:r>
            <a:r>
              <a:rPr lang="en-US" sz="3300" b="1" dirty="0">
                <a:latin typeface="Arial"/>
                <a:cs typeface="Arial"/>
              </a:rPr>
              <a:t>imple </a:t>
            </a:r>
            <a:r>
              <a:rPr lang="en-US" sz="3300" b="1" dirty="0">
                <a:latin typeface="Arial"/>
                <a:cs typeface="Arial"/>
              </a:rPr>
              <a:t>definition of cloud types relying on cloud </a:t>
            </a:r>
            <a:r>
              <a:rPr lang="en-US" sz="3300" b="1" dirty="0" err="1">
                <a:latin typeface="Arial"/>
                <a:cs typeface="Arial"/>
              </a:rPr>
              <a:t>macrophysical</a:t>
            </a:r>
            <a:r>
              <a:rPr lang="en-US" sz="3300" b="1" dirty="0">
                <a:latin typeface="Arial"/>
                <a:cs typeface="Arial"/>
              </a:rPr>
              <a:t> quantities such as cloud height and </a:t>
            </a:r>
            <a:r>
              <a:rPr lang="en-US" sz="3300" b="1" dirty="0">
                <a:latin typeface="Arial"/>
                <a:cs typeface="Arial"/>
              </a:rPr>
              <a:t>thickness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0976" y="18392696"/>
            <a:ext cx="15367000" cy="4126627"/>
          </a:xfrm>
          <a:prstGeom prst="rect">
            <a:avLst/>
          </a:prstGeom>
        </p:spPr>
        <p:txBody>
          <a:bodyPr wrap="square" lIns="109079" tIns="54539" rIns="109079" bIns="54539">
            <a:spAutoFit/>
          </a:bodyPr>
          <a:lstStyle/>
          <a:p>
            <a:pPr marL="409045" indent="-409045" algn="just">
              <a:buFont typeface="Wingdings" charset="2"/>
              <a:buChar char="q"/>
            </a:pPr>
            <a:r>
              <a:rPr lang="en-US" sz="2700" dirty="0">
                <a:latin typeface="Arial"/>
                <a:cs typeface="Arial"/>
              </a:rPr>
              <a:t>Data</a:t>
            </a:r>
            <a:r>
              <a:rPr lang="en-US" sz="2700" dirty="0">
                <a:latin typeface="Arial"/>
                <a:cs typeface="Arial"/>
              </a:rPr>
              <a:t>: </a:t>
            </a:r>
            <a:r>
              <a:rPr lang="en-US" sz="2700" dirty="0">
                <a:latin typeface="Arial"/>
                <a:cs typeface="Arial"/>
              </a:rPr>
              <a:t>Top </a:t>
            </a:r>
            <a:r>
              <a:rPr lang="en-US" sz="2700" dirty="0">
                <a:latin typeface="Arial"/>
                <a:cs typeface="Arial"/>
              </a:rPr>
              <a:t>and bottom height of each hydrometeor layer up to 10 layers, detected by the combined MMCR and MPL (</a:t>
            </a:r>
            <a:r>
              <a:rPr lang="en-US" sz="2700" dirty="0" err="1">
                <a:latin typeface="Arial"/>
                <a:cs typeface="Arial"/>
              </a:rPr>
              <a:t>Clothiaux</a:t>
            </a:r>
            <a:r>
              <a:rPr lang="en-US" sz="2700" dirty="0">
                <a:latin typeface="Arial"/>
                <a:cs typeface="Arial"/>
              </a:rPr>
              <a:t> et al., 1998) from the Active Remote Sensing of Clouds (ARSCL) (Johnson and Jensen, 2009) at the </a:t>
            </a:r>
            <a:r>
              <a:rPr lang="en-US" sz="2700" dirty="0">
                <a:latin typeface="Arial"/>
                <a:cs typeface="Arial"/>
              </a:rPr>
              <a:t>SGP C1 </a:t>
            </a:r>
            <a:r>
              <a:rPr lang="en-US" sz="2700" dirty="0">
                <a:latin typeface="Arial"/>
                <a:cs typeface="Arial"/>
              </a:rPr>
              <a:t>site.  </a:t>
            </a:r>
            <a:r>
              <a:rPr lang="en-US" sz="2700" dirty="0">
                <a:latin typeface="Arial"/>
                <a:cs typeface="Arial"/>
              </a:rPr>
              <a:t>For shallow cumulus period selection, additional measurement data, </a:t>
            </a:r>
            <a:r>
              <a:rPr lang="en-US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opaque </a:t>
            </a:r>
            <a:r>
              <a:rPr lang="en-US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TSI cloud </a:t>
            </a:r>
            <a:r>
              <a:rPr lang="en-US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fraction</a:t>
            </a:r>
            <a:r>
              <a:rPr lang="en-US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and ceilometer detected cloud base, are used. </a:t>
            </a:r>
            <a:endParaRPr lang="en-US" sz="2700" dirty="0">
              <a:latin typeface="Arial"/>
              <a:cs typeface="Arial"/>
            </a:endParaRPr>
          </a:p>
          <a:p>
            <a:pPr marL="340871" indent="-340871" algn="just">
              <a:buFont typeface="Wingdings" charset="2"/>
              <a:buChar char="q"/>
            </a:pPr>
            <a:r>
              <a:rPr lang="en-US" sz="2700" dirty="0">
                <a:solidFill>
                  <a:srgbClr val="FF0000"/>
                </a:solidFill>
                <a:latin typeface="Arial"/>
                <a:cs typeface="Arial"/>
              </a:rPr>
              <a:t>Advantage: </a:t>
            </a:r>
            <a:r>
              <a:rPr lang="en-US" sz="2700" dirty="0">
                <a:latin typeface="Arial"/>
                <a:cs typeface="Arial"/>
              </a:rPr>
              <a:t>It can be easily duplicated in cloud resolving models including a </a:t>
            </a:r>
            <a:r>
              <a:rPr lang="en-US" sz="2700" dirty="0">
                <a:latin typeface="Arial"/>
                <a:cs typeface="Arial"/>
              </a:rPr>
              <a:t>LES </a:t>
            </a:r>
            <a:r>
              <a:rPr lang="en-US" sz="2700" dirty="0">
                <a:latin typeface="Arial"/>
                <a:cs typeface="Arial"/>
              </a:rPr>
              <a:t>model.</a:t>
            </a:r>
          </a:p>
          <a:p>
            <a:pPr marL="340871" indent="-340871" algn="just">
              <a:buFont typeface="Wingdings" charset="2"/>
              <a:buChar char="q"/>
            </a:pPr>
            <a:r>
              <a:rPr lang="en-US" sz="2700" dirty="0">
                <a:solidFill>
                  <a:srgbClr val="0000FF"/>
                </a:solidFill>
                <a:latin typeface="Arial"/>
                <a:cs typeface="Arial"/>
              </a:rPr>
              <a:t>Disadvantage:  </a:t>
            </a:r>
            <a:r>
              <a:rPr lang="en-US" sz="2700" dirty="0">
                <a:latin typeface="Arial"/>
                <a:cs typeface="Arial"/>
              </a:rPr>
              <a:t>The classified cloud type using this method is sensitive to pre-defied threshold values. </a:t>
            </a:r>
          </a:p>
          <a:p>
            <a:pPr marL="409045" indent="-409045" algn="just">
              <a:buFont typeface="Wingdings" charset="2"/>
              <a:buChar char="q"/>
            </a:pPr>
            <a:endParaRPr lang="en-US" sz="2100" dirty="0">
              <a:latin typeface="Arial"/>
              <a:cs typeface="Arial"/>
            </a:endParaRPr>
          </a:p>
          <a:p>
            <a:pPr marL="340871" indent="-340871" algn="just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667000" y="14794568"/>
            <a:ext cx="10253061" cy="3549925"/>
            <a:chOff x="522879" y="1237130"/>
            <a:chExt cx="8388868" cy="2867247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29747" y="1237130"/>
              <a:ext cx="7958354" cy="0"/>
            </a:xfrm>
            <a:prstGeom prst="line">
              <a:avLst/>
            </a:prstGeom>
            <a:noFill/>
            <a:ln w="57150" cap="flat" cmpd="thinThick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5" name="TextBox 134"/>
            <p:cNvSpPr txBox="1"/>
            <p:nvPr/>
          </p:nvSpPr>
          <p:spPr>
            <a:xfrm>
              <a:off x="675279" y="1260941"/>
              <a:ext cx="8236468" cy="33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Cloud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typ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	e	Cloud base	    Cloud top	   Cloud thickness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29747" y="1680820"/>
              <a:ext cx="795835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>
              <a:off x="522879" y="4104377"/>
              <a:ext cx="7958354" cy="0"/>
            </a:xfrm>
            <a:prstGeom prst="line">
              <a:avLst/>
            </a:prstGeom>
            <a:noFill/>
            <a:ln w="57150" cap="flat" cmpd="thinThick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8" name="TextBox 137"/>
            <p:cNvSpPr txBox="1"/>
            <p:nvPr/>
          </p:nvSpPr>
          <p:spPr>
            <a:xfrm>
              <a:off x="610819" y="1626780"/>
              <a:ext cx="1981200" cy="225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Low clouds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Congestus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Deep convection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Altocumulus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Altostratus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Cirrostratus/Anvil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Cirrus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691191" y="1661962"/>
              <a:ext cx="1371600" cy="225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 3.5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 3.5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 3.5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3.5 - 6.5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3.5 - 6.5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3.5 - 6.5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&gt; 6.5 km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561479" y="1694330"/>
              <a:ext cx="1371600" cy="225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 3.5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3.5 - 6.5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&gt;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6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3.5 - 6.5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3.5 - 6.5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&gt; 6.5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&gt; 6.5 km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618879" y="1694330"/>
              <a:ext cx="1689236" cy="225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 3.5 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ea typeface="ＭＳ ゴシック"/>
                  <a:cs typeface="Times New Roman"/>
                </a:rPr>
                <a:t>≥ 1.5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ea typeface="ＭＳ ゴシック"/>
                  <a:cs typeface="Times New Roman"/>
                </a:rPr>
                <a:t>≥ 1.5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ea typeface="ＭＳ ゴシック"/>
                  <a:cs typeface="Times New Roman"/>
                </a:rPr>
                <a:t>&lt; 1.5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ea typeface="ＭＳ ゴシック"/>
                  <a:cs typeface="Times New Roman"/>
                </a:rPr>
                <a:t>≥ 1.5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ea typeface="ＭＳ ゴシック"/>
                  <a:cs typeface="Times New Roman"/>
                </a:rPr>
                <a:t>≥ 1.5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km</a:t>
              </a:r>
            </a:p>
            <a:p>
              <a:pPr defTabSz="1090788">
                <a:lnSpc>
                  <a:spcPct val="120000"/>
                </a:lnSpc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No restriction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55183" y="4247682"/>
            <a:ext cx="11641667" cy="876430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4800" b="1" u="sng" dirty="0">
                <a:solidFill>
                  <a:srgbClr val="0000FF"/>
                </a:solidFill>
              </a:rPr>
              <a:t>1) Classified </a:t>
            </a:r>
            <a:r>
              <a:rPr lang="en-US" sz="4800" b="1" u="sng" dirty="0">
                <a:solidFill>
                  <a:srgbClr val="0000FF"/>
                </a:solidFill>
              </a:rPr>
              <a:t>Cloud </a:t>
            </a:r>
            <a:r>
              <a:rPr lang="en-US" sz="4800" b="1" u="sng" dirty="0">
                <a:solidFill>
                  <a:srgbClr val="0000FF"/>
                </a:solidFill>
              </a:rPr>
              <a:t>Types</a:t>
            </a:r>
            <a:endParaRPr lang="en-US" sz="4800" b="1" u="sng" dirty="0">
              <a:solidFill>
                <a:srgbClr val="0000FF"/>
              </a:solidFill>
            </a:endParaRP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5200" y="6563157"/>
            <a:ext cx="8940800" cy="2981223"/>
          </a:xfrm>
          <a:prstGeom prst="rect">
            <a:avLst/>
          </a:prstGeom>
        </p:spPr>
      </p:pic>
      <p:pic>
        <p:nvPicPr>
          <p:cNvPr id="163" name="Picture 162" descr="type_200805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0" y="9576799"/>
            <a:ext cx="9262504" cy="3313291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15491942" y="5116990"/>
            <a:ext cx="9624254" cy="664141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409045" indent="-409045" algn="ctr">
              <a:buFont typeface="Wingdings" charset="2"/>
              <a:buChar char="v"/>
            </a:pPr>
            <a:r>
              <a:rPr lang="en-US" sz="3600" b="1" dirty="0">
                <a:latin typeface="Arial"/>
                <a:cs typeface="Arial"/>
              </a:rPr>
              <a:t>Example of classified cloud types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7021552" y="5868377"/>
            <a:ext cx="7487920" cy="848009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9079" tIns="54539" rIns="109079" bIns="54539" rtlCol="0" anchor="ctr"/>
          <a:lstStyle/>
          <a:p>
            <a:pPr algn="ctr" defTabSz="1090788">
              <a:defRPr/>
            </a:pPr>
            <a:endParaRPr lang="en-US" sz="2600" kern="0" dirty="0">
              <a:solidFill>
                <a:sysClr val="window" lastClr="FFFFFF"/>
              </a:solidFill>
              <a:latin typeface="Times New Roman"/>
              <a:cs typeface="Times New Roman"/>
            </a:endParaRPr>
          </a:p>
          <a:p>
            <a:pPr algn="ctr" defTabSz="1090788">
              <a:defRPr/>
            </a:pP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Time</a:t>
            </a: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-height evolution of radar reflectivity from </a:t>
            </a: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MMCR </a:t>
            </a: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at the ARM SGP C1 site on 24 May 2008</a:t>
            </a:r>
            <a:endParaRPr lang="en-US" sz="2600" kern="0" dirty="0">
              <a:solidFill>
                <a:sysClr val="window" lastClr="FFFFFF"/>
              </a:solidFill>
              <a:latin typeface="Calibri"/>
            </a:endParaRPr>
          </a:p>
          <a:p>
            <a:pPr algn="ctr" defTabSz="1090788">
              <a:defRPr/>
            </a:pP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 </a:t>
            </a:r>
            <a:endParaRPr lang="en-US" sz="26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7103326" y="9260130"/>
            <a:ext cx="7487920" cy="470860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9079" tIns="54539" rIns="109079" bIns="54539" rtlCol="0" anchor="ctr"/>
          <a:lstStyle/>
          <a:p>
            <a:pPr algn="ctr" defTabSz="1090788">
              <a:defRPr/>
            </a:pP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classified </a:t>
            </a: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cloud </a:t>
            </a: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types</a:t>
            </a:r>
            <a:endParaRPr lang="en-US" sz="2600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24773467" y="9908254"/>
            <a:ext cx="1303867" cy="1692243"/>
            <a:chOff x="5750112" y="340914"/>
            <a:chExt cx="1066800" cy="1366812"/>
          </a:xfrm>
        </p:grpSpPr>
        <p:sp>
          <p:nvSpPr>
            <p:cNvPr id="170" name="Rectangle 169"/>
            <p:cNvSpPr/>
            <p:nvPr/>
          </p:nvSpPr>
          <p:spPr>
            <a:xfrm>
              <a:off x="5750112" y="1509059"/>
              <a:ext cx="151654" cy="1867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901766" y="1471566"/>
              <a:ext cx="838946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Low clouds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750858" y="1322295"/>
              <a:ext cx="151654" cy="186764"/>
            </a:xfrm>
            <a:prstGeom prst="rect">
              <a:avLst/>
            </a:prstGeom>
            <a:solidFill>
              <a:srgbClr val="65DB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890321" y="1261897"/>
              <a:ext cx="774191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latin typeface="Times New Roman"/>
                  <a:cs typeface="Times New Roman"/>
                </a:rPr>
                <a:t>Congestus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51604" y="1135531"/>
              <a:ext cx="151654" cy="186764"/>
            </a:xfrm>
            <a:prstGeom prst="rect">
              <a:avLst/>
            </a:prstGeom>
            <a:solidFill>
              <a:srgbClr val="13C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751604" y="948767"/>
              <a:ext cx="151654" cy="186764"/>
            </a:xfrm>
            <a:prstGeom prst="rect">
              <a:avLst/>
            </a:prstGeom>
            <a:solidFill>
              <a:srgbClr val="00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751604" y="762003"/>
              <a:ext cx="151654" cy="1867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751604" y="575239"/>
              <a:ext cx="151654" cy="186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750112" y="388475"/>
              <a:ext cx="151654" cy="1867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894808" y="1085317"/>
              <a:ext cx="922104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Deep Conv.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83364" y="902344"/>
              <a:ext cx="933548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Altocumulus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85321" y="717177"/>
              <a:ext cx="931591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Altostratus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882338" y="532296"/>
              <a:ext cx="858374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Cirrostratus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882337" y="340914"/>
              <a:ext cx="782175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Cirrus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25891067" y="5142751"/>
            <a:ext cx="10617200" cy="685902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545394" indent="-545394">
              <a:buFont typeface="Wingdings" charset="2"/>
              <a:buChar char="v"/>
            </a:pPr>
            <a:r>
              <a:rPr lang="en-US" sz="3600" b="1" dirty="0">
                <a:latin typeface="Arial"/>
                <a:cs typeface="Arial"/>
              </a:rPr>
              <a:t>14-years </a:t>
            </a:r>
            <a:r>
              <a:rPr lang="en-US" sz="3600" b="1" dirty="0">
                <a:latin typeface="Arial"/>
                <a:cs typeface="Arial"/>
              </a:rPr>
              <a:t>(1997-2010) </a:t>
            </a:r>
            <a:r>
              <a:rPr lang="en-US" sz="3600" b="1" dirty="0">
                <a:latin typeface="Arial"/>
                <a:cs typeface="Arial"/>
              </a:rPr>
              <a:t>climate variability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186" name="Picture 185" descr="1a.type1_diurn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392" y="7166158"/>
            <a:ext cx="6705600" cy="4887256"/>
          </a:xfrm>
          <a:prstGeom prst="rect">
            <a:avLst/>
          </a:prstGeom>
        </p:spPr>
      </p:pic>
      <p:grpSp>
        <p:nvGrpSpPr>
          <p:cNvPr id="187" name="Group 186"/>
          <p:cNvGrpSpPr/>
          <p:nvPr/>
        </p:nvGrpSpPr>
        <p:grpSpPr>
          <a:xfrm>
            <a:off x="36508267" y="4434115"/>
            <a:ext cx="2794000" cy="1769187"/>
            <a:chOff x="3194286" y="1295400"/>
            <a:chExt cx="1301514" cy="1428959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3195465" y="2360468"/>
              <a:ext cx="365760" cy="0"/>
            </a:xfrm>
            <a:prstGeom prst="line">
              <a:avLst/>
            </a:prstGeom>
            <a:ln>
              <a:solidFill>
                <a:srgbClr val="24CE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580654" y="2426052"/>
              <a:ext cx="838946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/>
                  <a:cs typeface="Times New Roman"/>
                </a:rPr>
                <a:t>Low clouds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569209" y="2216383"/>
              <a:ext cx="774191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Times New Roman"/>
                  <a:cs typeface="Times New Roman"/>
                </a:rPr>
                <a:t>Congestus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573696" y="2039803"/>
              <a:ext cx="92210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/>
                  <a:cs typeface="Times New Roman"/>
                </a:rPr>
                <a:t>Deep Conv.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562252" y="1856830"/>
              <a:ext cx="933548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/>
                  <a:cs typeface="Times New Roman"/>
                </a:rPr>
                <a:t>Altocumulus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564209" y="1671663"/>
              <a:ext cx="931591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/>
                  <a:cs typeface="Times New Roman"/>
                </a:rPr>
                <a:t>Altostratus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561226" y="1486782"/>
              <a:ext cx="85837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/>
                  <a:cs typeface="Times New Roman"/>
                </a:rPr>
                <a:t>Cirrostratus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561225" y="1295400"/>
              <a:ext cx="782175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/>
                  <a:cs typeface="Times New Roman"/>
                </a:rPr>
                <a:t>Cirrus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3206045" y="1426843"/>
              <a:ext cx="36576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3331215" y="2313171"/>
              <a:ext cx="91440" cy="91440"/>
            </a:xfrm>
            <a:prstGeom prst="ellipse">
              <a:avLst/>
            </a:prstGeom>
            <a:noFill/>
            <a:ln w="38100" cmpd="sng">
              <a:solidFill>
                <a:srgbClr val="24CE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3205578" y="1626275"/>
              <a:ext cx="365760" cy="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198616" y="1802191"/>
              <a:ext cx="365760" cy="0"/>
            </a:xfrm>
            <a:prstGeom prst="line">
              <a:avLst/>
            </a:prstGeom>
            <a:ln>
              <a:solidFill>
                <a:srgbClr val="D8D11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95465" y="1988273"/>
              <a:ext cx="365760" cy="0"/>
            </a:xfrm>
            <a:prstGeom prst="line">
              <a:avLst/>
            </a:prstGeom>
            <a:ln>
              <a:solidFill>
                <a:srgbClr val="4CFF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194286" y="2176618"/>
              <a:ext cx="365760" cy="0"/>
            </a:xfrm>
            <a:prstGeom prst="line">
              <a:avLst/>
            </a:prstGeom>
            <a:ln>
              <a:solidFill>
                <a:srgbClr val="2FA8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195465" y="2545737"/>
              <a:ext cx="36576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Plus 202"/>
            <p:cNvSpPr/>
            <p:nvPr/>
          </p:nvSpPr>
          <p:spPr>
            <a:xfrm>
              <a:off x="3299439" y="2477164"/>
              <a:ext cx="137160" cy="137160"/>
            </a:xfrm>
            <a:prstGeom prst="mathPlus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3330748" y="2124589"/>
              <a:ext cx="91440" cy="91440"/>
            </a:xfrm>
            <a:prstGeom prst="ellipse">
              <a:avLst/>
            </a:prstGeom>
            <a:solidFill>
              <a:srgbClr val="2FA87E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322957" y="1938626"/>
              <a:ext cx="91440" cy="91440"/>
            </a:xfrm>
            <a:prstGeom prst="rect">
              <a:avLst/>
            </a:prstGeom>
            <a:noFill/>
            <a:ln w="38100" cmpd="sng">
              <a:solidFill>
                <a:srgbClr val="4CFF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322490" y="1761802"/>
              <a:ext cx="91440" cy="91440"/>
            </a:xfrm>
            <a:prstGeom prst="rect">
              <a:avLst/>
            </a:prstGeom>
            <a:solidFill>
              <a:srgbClr val="D8D11C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7" name="Isosceles Triangle 206"/>
            <p:cNvSpPr/>
            <p:nvPr/>
          </p:nvSpPr>
          <p:spPr>
            <a:xfrm>
              <a:off x="3333400" y="1574995"/>
              <a:ext cx="91440" cy="73152"/>
            </a:xfrm>
            <a:prstGeom prst="triangle">
              <a:avLst/>
            </a:prstGeom>
            <a:noFill/>
            <a:ln w="381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3333400" y="1373620"/>
              <a:ext cx="91440" cy="73152"/>
            </a:xfrm>
            <a:prstGeom prst="triangle">
              <a:avLst/>
            </a:prstGeom>
            <a:solidFill>
              <a:srgbClr val="FF000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11" name="Rectangle 210"/>
          <p:cNvSpPr/>
          <p:nvPr/>
        </p:nvSpPr>
        <p:spPr>
          <a:xfrm>
            <a:off x="27753733" y="6604001"/>
            <a:ext cx="3632200" cy="679269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9079" tIns="54539" rIns="109079" bIns="54539" rtlCol="0" anchor="ctr"/>
          <a:lstStyle/>
          <a:p>
            <a:pPr algn="ctr" defTabSz="1090788">
              <a:defRPr/>
            </a:pP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Seasonal Cycle</a:t>
            </a:r>
            <a:endParaRPr lang="en-US" sz="26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4179933" y="6645046"/>
            <a:ext cx="3632200" cy="679269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9079" tIns="54539" rIns="109079" bIns="54539" rtlCol="0" anchor="ctr"/>
          <a:lstStyle/>
          <a:p>
            <a:pPr algn="ctr" defTabSz="1090788">
              <a:defRPr/>
            </a:pPr>
            <a:r>
              <a:rPr lang="en-US" sz="26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Diurnal Cycle</a:t>
            </a:r>
            <a:endParaRPr lang="en-US" sz="26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1886333" y="12169897"/>
            <a:ext cx="13876867" cy="914536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5000" b="1" u="sng" dirty="0">
                <a:solidFill>
                  <a:srgbClr val="0000FF"/>
                </a:solidFill>
              </a:rPr>
              <a:t>2) Fair Weather Shallow Cumulus (</a:t>
            </a:r>
            <a:r>
              <a:rPr lang="en-US" sz="5000" b="1" u="sng" dirty="0" err="1">
                <a:solidFill>
                  <a:srgbClr val="0000FF"/>
                </a:solidFill>
              </a:rPr>
              <a:t>ShCu</a:t>
            </a:r>
            <a:r>
              <a:rPr lang="en-US" sz="5000" b="1" u="sng" dirty="0">
                <a:solidFill>
                  <a:srgbClr val="0000FF"/>
                </a:solidFill>
              </a:rPr>
              <a:t>) period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010" y="11963400"/>
            <a:ext cx="4563533" cy="1638544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785980" indent="-785980">
              <a:buFont typeface="Wingdings" charset="2"/>
              <a:buChar char="q"/>
            </a:pPr>
            <a:endParaRPr lang="en-US" sz="4800" dirty="0">
              <a:solidFill>
                <a:prstClr val="black"/>
              </a:solidFill>
            </a:endParaRPr>
          </a:p>
          <a:p>
            <a:pPr lvl="0"/>
            <a:r>
              <a:rPr lang="en-US" sz="4800" b="1" u="sng" dirty="0">
                <a:solidFill>
                  <a:srgbClr val="FF6600"/>
                </a:solidFill>
                <a:latin typeface="Arial"/>
                <a:cs typeface="Arial"/>
              </a:rPr>
              <a:t>3. Method</a:t>
            </a:r>
            <a:endParaRPr lang="en-US" sz="4800" b="1" u="sng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16898018" y="14444702"/>
            <a:ext cx="7668490" cy="7159707"/>
            <a:chOff x="763803" y="35774"/>
            <a:chExt cx="6274219" cy="5782840"/>
          </a:xfrm>
        </p:grpSpPr>
        <p:sp>
          <p:nvSpPr>
            <p:cNvPr id="234" name="Rectangle 233"/>
            <p:cNvSpPr/>
            <p:nvPr/>
          </p:nvSpPr>
          <p:spPr>
            <a:xfrm>
              <a:off x="821809" y="35774"/>
              <a:ext cx="2761488" cy="4572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Classified cloud types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21809" y="675854"/>
              <a:ext cx="2761488" cy="73152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Selection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of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single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-layer low cloud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type 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87780" y="1588601"/>
              <a:ext cx="2759591" cy="73152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17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0.5  &lt;</a:t>
              </a:r>
              <a:r>
                <a:rPr lang="en-US" sz="17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TSI </a:t>
              </a:r>
              <a:r>
                <a:rPr lang="en-US" sz="17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 70</a:t>
              </a:r>
            </a:p>
            <a:p>
              <a:pPr algn="ctr" defTabSz="1090788">
                <a:defRPr/>
              </a:pPr>
              <a:r>
                <a:rPr lang="en-US" sz="2100" kern="0" dirty="0">
                  <a:solidFill>
                    <a:srgbClr val="000000"/>
                  </a:solidFill>
                  <a:latin typeface="Times New Roman"/>
                  <a:ea typeface="ＭＳ ゴシック"/>
                  <a:cs typeface="Times New Roman"/>
                </a:rPr>
                <a:t>0 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&lt;</a:t>
              </a:r>
              <a:r>
                <a:rPr lang="en-US" sz="2100" kern="0" dirty="0">
                  <a:solidFill>
                    <a:srgbClr val="000000"/>
                  </a:solidFill>
                  <a:latin typeface="Times New Roman"/>
                  <a:ea typeface="ＭＳ ゴシック"/>
                  <a:cs typeface="Times New Roman"/>
                </a:rPr>
                <a:t> </a:t>
              </a:r>
              <a:r>
                <a:rPr lang="en-US" sz="21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ceilometer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94137" y="2501131"/>
              <a:ext cx="2759591" cy="725493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Frequency of low clouds during 1 hour &gt; 2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782116" y="3417289"/>
              <a:ext cx="2759591" cy="894551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Duration of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ShCu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&gt; 1.5 h</a:t>
              </a:r>
            </a:p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Separation of each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ShCu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case </a:t>
              </a:r>
              <a:r>
                <a:rPr lang="en-US" sz="2100" kern="0" dirty="0">
                  <a:solidFill>
                    <a:srgbClr val="000000"/>
                  </a:solidFill>
                  <a:latin typeface="Times New Roman"/>
                  <a:ea typeface="ＭＳ ゴシック"/>
                  <a:cs typeface="Times New Roman"/>
                </a:rPr>
                <a:t>&gt;</a:t>
              </a:r>
              <a:r>
                <a:rPr lang="en-US" sz="2100" kern="0" dirty="0">
                  <a:solidFill>
                    <a:srgbClr val="000000"/>
                  </a:solidFill>
                  <a:latin typeface="Times New Roman"/>
                  <a:ea typeface="ＭＳ ゴシック"/>
                  <a:cs typeface="Times New Roman"/>
                </a:rPr>
                <a:t> 2.5 h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9" name="Down Arrow 238"/>
            <p:cNvSpPr/>
            <p:nvPr/>
          </p:nvSpPr>
          <p:spPr>
            <a:xfrm>
              <a:off x="1934640" y="492974"/>
              <a:ext cx="457200" cy="182880"/>
            </a:xfrm>
            <a:prstGeom prst="downArrow">
              <a:avLst/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endParaRPr lang="en-US" sz="21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93587" y="4505091"/>
              <a:ext cx="2761488" cy="73152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Separation of transition case (St,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Ci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, Ac)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63803" y="5419491"/>
              <a:ext cx="2761488" cy="396828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Selected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ShCu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 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802127" y="4483590"/>
              <a:ext cx="3229307" cy="1335024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340871" indent="-340871" defTabSz="1090788">
                <a:buFont typeface="Wingdings" charset="2"/>
                <a:buChar char="§"/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Incorporate VISST to exclude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ShCu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impacted by large-scale weather phenomena </a:t>
              </a:r>
            </a:p>
            <a:p>
              <a:pPr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   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Cf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&gt; 25% </a:t>
              </a:r>
            </a:p>
            <a:p>
              <a:pPr defTabSz="1090788"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   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Cld_top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&gt; 7.5 km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801046" y="3910305"/>
              <a:ext cx="3236976" cy="503665"/>
            </a:xfrm>
            <a:prstGeom prst="rect">
              <a:avLst/>
            </a:prstGeom>
            <a:solidFill>
              <a:srgbClr val="DDD9C3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340871" indent="-340871" defTabSz="1090788">
                <a:buFont typeface="Wingdings" charset="2"/>
                <a:buChar char="§"/>
                <a:defRPr/>
              </a:pP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Check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Cf_T</a:t>
              </a:r>
              <a:r>
                <a:rPr lang="en-US" sz="210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during </a:t>
              </a:r>
              <a:r>
                <a:rPr lang="en-US" sz="2100" kern="0" dirty="0" err="1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ShCu</a:t>
              </a:r>
              <a:endPara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44" name="Elbow Connector 243"/>
            <p:cNvCxnSpPr/>
            <p:nvPr/>
          </p:nvCxnSpPr>
          <p:spPr>
            <a:xfrm rot="10800000">
              <a:off x="2263707" y="5282136"/>
              <a:ext cx="1544062" cy="1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245" name="Elbow Connector 244"/>
            <p:cNvCxnSpPr/>
            <p:nvPr/>
          </p:nvCxnSpPr>
          <p:spPr>
            <a:xfrm rot="10800000">
              <a:off x="2255756" y="4364393"/>
              <a:ext cx="1544062" cy="1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sp>
          <p:nvSpPr>
            <p:cNvPr id="246" name="Down Arrow 245"/>
            <p:cNvSpPr/>
            <p:nvPr/>
          </p:nvSpPr>
          <p:spPr>
            <a:xfrm>
              <a:off x="1930260" y="1398014"/>
              <a:ext cx="457200" cy="182880"/>
            </a:xfrm>
            <a:prstGeom prst="downArrow">
              <a:avLst/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endParaRPr lang="en-US" sz="21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7" name="Down Arrow 246"/>
            <p:cNvSpPr/>
            <p:nvPr/>
          </p:nvSpPr>
          <p:spPr>
            <a:xfrm>
              <a:off x="1930260" y="2320121"/>
              <a:ext cx="457200" cy="182880"/>
            </a:xfrm>
            <a:prstGeom prst="downArrow">
              <a:avLst/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endParaRPr lang="en-US" sz="21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8" name="Down Arrow 247"/>
            <p:cNvSpPr/>
            <p:nvPr/>
          </p:nvSpPr>
          <p:spPr>
            <a:xfrm>
              <a:off x="1934640" y="3230766"/>
              <a:ext cx="457200" cy="182880"/>
            </a:xfrm>
            <a:prstGeom prst="downArrow">
              <a:avLst/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endParaRPr lang="en-US" sz="21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9" name="Down Arrow 248"/>
            <p:cNvSpPr/>
            <p:nvPr/>
          </p:nvSpPr>
          <p:spPr>
            <a:xfrm>
              <a:off x="1944364" y="4311840"/>
              <a:ext cx="457200" cy="182880"/>
            </a:xfrm>
            <a:prstGeom prst="downArrow">
              <a:avLst/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endParaRPr lang="en-US" sz="21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0" name="Down Arrow 249"/>
            <p:cNvSpPr/>
            <p:nvPr/>
          </p:nvSpPr>
          <p:spPr>
            <a:xfrm>
              <a:off x="1944364" y="5236611"/>
              <a:ext cx="457200" cy="182880"/>
            </a:xfrm>
            <a:prstGeom prst="downArrow">
              <a:avLst/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0788">
                <a:defRPr/>
              </a:pPr>
              <a:endParaRPr lang="en-US" sz="21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51" name="TextBox 250"/>
          <p:cNvSpPr txBox="1"/>
          <p:nvPr/>
        </p:nvSpPr>
        <p:spPr>
          <a:xfrm>
            <a:off x="20396201" y="14623144"/>
            <a:ext cx="4489504" cy="3757296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340871" indent="-340871" defTabSz="1090788">
              <a:buFont typeface="Wingdings" charset="2"/>
              <a:buChar char="q"/>
              <a:defRPr/>
            </a:pPr>
            <a:endParaRPr lang="en-US" sz="21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0871" indent="-340871" defTabSz="1090788">
              <a:buFont typeface="Wingdings" charset="2"/>
              <a:buChar char="q"/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/>
                <a:cs typeface="Times New Roman"/>
              </a:rPr>
              <a:t>TSI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Altocumulus has 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larger opaque TSI cloud fraction. </a:t>
            </a: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0871" indent="-340871" defTabSz="1090788">
              <a:buFont typeface="Wingdings" charset="2"/>
              <a:buChar char="q"/>
              <a:defRPr/>
            </a:pP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0871" indent="-340871" defTabSz="1090788">
              <a:buFont typeface="Wingdings" charset="2"/>
              <a:buChar char="q"/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/>
                <a:cs typeface="Times New Roman"/>
              </a:rPr>
              <a:t>ceilometer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Detected cloud base information from ceilometer is the critical component to distinguish the real clouds from smoke 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plume. </a:t>
            </a: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1090788"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32037868" y="18774230"/>
            <a:ext cx="1637996" cy="400109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22:00 UTC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9002162" y="17168148"/>
            <a:ext cx="2794000" cy="987306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algn="r"/>
            <a:r>
              <a:rPr lang="en-US" sz="1900" dirty="0">
                <a:latin typeface="Times New Roman"/>
                <a:cs typeface="Times New Roman"/>
              </a:rPr>
              <a:t>BK08: 16-25 </a:t>
            </a:r>
          </a:p>
          <a:p>
            <a:pPr algn="r"/>
            <a:r>
              <a:rPr lang="en-US" sz="1900" dirty="0">
                <a:latin typeface="Times New Roman"/>
                <a:cs typeface="Times New Roman"/>
              </a:rPr>
              <a:t>ZK13: 16-24 </a:t>
            </a:r>
          </a:p>
          <a:p>
            <a:pPr algn="r"/>
            <a:r>
              <a:rPr lang="en-US" sz="1900" dirty="0">
                <a:latin typeface="Times New Roman"/>
                <a:cs typeface="Times New Roman"/>
              </a:rPr>
              <a:t>This study: 16-24 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25891067" y="16132630"/>
            <a:ext cx="11176000" cy="617975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545394" indent="-545394">
              <a:buFont typeface="Wingdings" charset="2"/>
              <a:buChar char="v"/>
            </a:pPr>
            <a:r>
              <a:rPr lang="en-US" sz="3300" b="1" dirty="0">
                <a:latin typeface="Arial"/>
                <a:cs typeface="Arial"/>
              </a:rPr>
              <a:t>Example of Hit and Miss cases</a:t>
            </a:r>
            <a:endParaRPr lang="en-US" sz="3300" dirty="0"/>
          </a:p>
        </p:txBody>
      </p:sp>
      <p:cxnSp>
        <p:nvCxnSpPr>
          <p:cNvPr id="298" name="Straight Connector 297"/>
          <p:cNvCxnSpPr/>
          <p:nvPr/>
        </p:nvCxnSpPr>
        <p:spPr>
          <a:xfrm>
            <a:off x="25954146" y="14459417"/>
            <a:ext cx="12852400" cy="0"/>
          </a:xfrm>
          <a:prstGeom prst="line">
            <a:avLst/>
          </a:prstGeom>
          <a:noFill/>
          <a:ln w="57150" cap="flat" cmpd="thinThick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99" name="TextBox 298"/>
          <p:cNvSpPr txBox="1"/>
          <p:nvPr/>
        </p:nvSpPr>
        <p:spPr>
          <a:xfrm>
            <a:off x="26822400" y="14528801"/>
            <a:ext cx="11921067" cy="910362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defTabSz="1090788"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Hit          Miss       Overlap            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False 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positives                  Transition   Data issues	  </a:t>
            </a:r>
            <a:endParaRPr lang="en-US" sz="2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00" name="Straight Connector 299"/>
          <p:cNvCxnSpPr/>
          <p:nvPr/>
        </p:nvCxnSpPr>
        <p:spPr>
          <a:xfrm>
            <a:off x="25940341" y="15472229"/>
            <a:ext cx="128524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02" name="TextBox 301"/>
          <p:cNvSpPr txBox="1"/>
          <p:nvPr/>
        </p:nvSpPr>
        <p:spPr>
          <a:xfrm>
            <a:off x="26660771" y="15427806"/>
            <a:ext cx="12852400" cy="576938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defTabSz="1090788">
              <a:lnSpc>
                <a:spcPct val="120000"/>
              </a:lnSpc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35 (59)	        5	             9	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    17 (3/1/10)		               15	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     17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30860159" y="15000515"/>
            <a:ext cx="3899556" cy="433309"/>
          </a:xfrm>
          <a:prstGeom prst="rect">
            <a:avLst/>
          </a:prstGeom>
        </p:spPr>
        <p:txBody>
          <a:bodyPr wrap="none" lIns="109079" tIns="54539" rIns="109079" bIns="54539">
            <a:spAutoFit/>
          </a:bodyPr>
          <a:lstStyle/>
          <a:p>
            <a:pPr defTabSz="1090788"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(Large-scale/smoke/</a:t>
            </a:r>
            <a:r>
              <a:rPr lang="en-US" sz="21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Altocumulus)</a:t>
            </a:r>
            <a:endParaRPr lang="en-US" sz="2100" kern="0" dirty="0">
              <a:solidFill>
                <a:sysClr val="windowText" lastClr="000000"/>
              </a:solidFill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6399348" y="15000515"/>
            <a:ext cx="2676720" cy="433309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defTabSz="1090788">
              <a:defRPr/>
            </a:pPr>
            <a:r>
              <a:rPr lang="en-US" sz="2100" kern="0" dirty="0">
                <a:solidFill>
                  <a:srgbClr val="000000"/>
                </a:solidFill>
                <a:latin typeface="Times"/>
                <a:cs typeface="Times"/>
              </a:rPr>
              <a:t>Both (either)</a:t>
            </a:r>
            <a:endParaRPr lang="en-US" sz="2100" kern="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307" name="Picture 306" descr="Screen Shot 2016-03-23 at 3.29.4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67" y="19151601"/>
            <a:ext cx="1676400" cy="1916258"/>
          </a:xfrm>
          <a:prstGeom prst="rect">
            <a:avLst/>
          </a:prstGeom>
        </p:spPr>
      </p:pic>
      <p:sp>
        <p:nvSpPr>
          <p:cNvPr id="308" name="TextBox 307"/>
          <p:cNvSpPr txBox="1"/>
          <p:nvPr/>
        </p:nvSpPr>
        <p:spPr>
          <a:xfrm>
            <a:off x="32037867" y="21038459"/>
            <a:ext cx="1677295" cy="400109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19:00 UTC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29095295" y="19394188"/>
            <a:ext cx="2794000" cy="987306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algn="r"/>
            <a:r>
              <a:rPr lang="en-US" sz="1900" dirty="0">
                <a:latin typeface="Times New Roman"/>
                <a:cs typeface="Times New Roman"/>
              </a:rPr>
              <a:t>BK08: 18.5-24.5</a:t>
            </a:r>
          </a:p>
          <a:p>
            <a:pPr algn="r"/>
            <a:r>
              <a:rPr lang="en-US" sz="1900" dirty="0">
                <a:latin typeface="Times New Roman"/>
                <a:cs typeface="Times New Roman"/>
              </a:rPr>
              <a:t>ZK13: 18-23 </a:t>
            </a:r>
          </a:p>
          <a:p>
            <a:pPr algn="r"/>
            <a:r>
              <a:rPr lang="en-US" sz="1900" dirty="0">
                <a:latin typeface="Times New Roman"/>
                <a:cs typeface="Times New Roman"/>
              </a:rPr>
              <a:t>This study: None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26892663" y="18953816"/>
            <a:ext cx="3381935" cy="510253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Miss (2000.08.27)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6056629" y="3319968"/>
            <a:ext cx="4563533" cy="1638544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785980" indent="-785980">
              <a:buFont typeface="Wingdings" charset="2"/>
              <a:buChar char="q"/>
            </a:pPr>
            <a:endParaRPr lang="en-US" sz="4800" dirty="0">
              <a:solidFill>
                <a:prstClr val="black"/>
              </a:solidFill>
            </a:endParaRPr>
          </a:p>
          <a:p>
            <a:pPr lvl="0"/>
            <a:r>
              <a:rPr lang="en-US" sz="4800" b="1" u="sng" dirty="0">
                <a:solidFill>
                  <a:srgbClr val="FF6600"/>
                </a:solidFill>
                <a:latin typeface="Arial"/>
                <a:cs typeface="Arial"/>
              </a:rPr>
              <a:t>4. Results</a:t>
            </a:r>
            <a:endParaRPr lang="en-US" sz="4800" b="1" u="sng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6417959" y="13201503"/>
            <a:ext cx="9566242" cy="1257488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545394" indent="-545394">
              <a:buFont typeface="Wingdings" charset="2"/>
              <a:buChar char="v"/>
            </a:pPr>
            <a:r>
              <a:rPr lang="en-US" sz="3600" b="1" dirty="0">
                <a:latin typeface="Arial"/>
                <a:cs typeface="Arial"/>
              </a:rPr>
              <a:t>Schematic diagram </a:t>
            </a:r>
            <a:r>
              <a:rPr lang="en-US" sz="3600" b="1" dirty="0">
                <a:latin typeface="Arial"/>
                <a:cs typeface="Arial"/>
              </a:rPr>
              <a:t>of </a:t>
            </a:r>
            <a:r>
              <a:rPr lang="en-US" sz="3600" b="1" dirty="0" err="1">
                <a:latin typeface="Arial"/>
                <a:cs typeface="Arial"/>
              </a:rPr>
              <a:t>ShCu</a:t>
            </a:r>
            <a:r>
              <a:rPr lang="en-US" sz="3600" b="1" dirty="0">
                <a:latin typeface="Arial"/>
                <a:cs typeface="Arial"/>
              </a:rPr>
              <a:t> selection </a:t>
            </a:r>
            <a:r>
              <a:rPr lang="en-US" sz="3600" b="1" dirty="0">
                <a:latin typeface="Arial"/>
                <a:cs typeface="Arial"/>
              </a:rPr>
              <a:t>procedure</a:t>
            </a: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5940341" y="16121634"/>
            <a:ext cx="12852400" cy="0"/>
          </a:xfrm>
          <a:prstGeom prst="line">
            <a:avLst/>
          </a:prstGeom>
          <a:noFill/>
          <a:ln w="57150" cap="flat" cmpd="thinThick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15" name="TextBox 314"/>
          <p:cNvSpPr txBox="1"/>
          <p:nvPr/>
        </p:nvSpPr>
        <p:spPr>
          <a:xfrm>
            <a:off x="27008667" y="16793030"/>
            <a:ext cx="3381935" cy="510253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Hit (2006.06.26)</a:t>
            </a:r>
            <a:endParaRPr lang="en-US" sz="2600" dirty="0">
              <a:latin typeface="Times New Roman"/>
              <a:cs typeface="Times New Roman"/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25984200" y="16981715"/>
            <a:ext cx="1303867" cy="1692243"/>
            <a:chOff x="5750112" y="340914"/>
            <a:chExt cx="1066800" cy="1366812"/>
          </a:xfrm>
        </p:grpSpPr>
        <p:sp>
          <p:nvSpPr>
            <p:cNvPr id="317" name="Rectangle 316"/>
            <p:cNvSpPr/>
            <p:nvPr/>
          </p:nvSpPr>
          <p:spPr>
            <a:xfrm>
              <a:off x="5750112" y="1509059"/>
              <a:ext cx="151654" cy="1867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901766" y="1471566"/>
              <a:ext cx="838946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Low clouds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750858" y="1322295"/>
              <a:ext cx="151654" cy="186764"/>
            </a:xfrm>
            <a:prstGeom prst="rect">
              <a:avLst/>
            </a:prstGeom>
            <a:solidFill>
              <a:srgbClr val="65DB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890321" y="1261897"/>
              <a:ext cx="774191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latin typeface="Times New Roman"/>
                  <a:cs typeface="Times New Roman"/>
                </a:rPr>
                <a:t>Congestus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751604" y="1135531"/>
              <a:ext cx="151654" cy="186764"/>
            </a:xfrm>
            <a:prstGeom prst="rect">
              <a:avLst/>
            </a:prstGeom>
            <a:solidFill>
              <a:srgbClr val="13C0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751604" y="948767"/>
              <a:ext cx="151654" cy="186764"/>
            </a:xfrm>
            <a:prstGeom prst="rect">
              <a:avLst/>
            </a:prstGeom>
            <a:solidFill>
              <a:srgbClr val="00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751604" y="762003"/>
              <a:ext cx="151654" cy="1867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751604" y="575239"/>
              <a:ext cx="151654" cy="186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750112" y="388475"/>
              <a:ext cx="151654" cy="1867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5894808" y="1085317"/>
              <a:ext cx="922104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Deep Conv.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883364" y="902344"/>
              <a:ext cx="933548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Altocumulus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5885321" y="717177"/>
              <a:ext cx="931591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Altostratus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882338" y="532296"/>
              <a:ext cx="858374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Cirrostratus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5882337" y="340914"/>
              <a:ext cx="782175" cy="23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Times New Roman"/>
                  <a:cs typeface="Times New Roman"/>
                </a:rPr>
                <a:t>Cirrus</a:t>
              </a:r>
              <a:endParaRPr lang="en-US" sz="13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587891" y="21351274"/>
            <a:ext cx="7171267" cy="495374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Classified cloud types and TSI image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07400" y="16321315"/>
            <a:ext cx="4936067" cy="4911458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pPr marL="409045" indent="-409045">
              <a:buFont typeface="Wingdings" charset="2"/>
              <a:buChar char="q"/>
            </a:pPr>
            <a:r>
              <a:rPr lang="en-US" sz="2600" dirty="0">
                <a:latin typeface="Arial"/>
                <a:cs typeface="Arial"/>
              </a:rPr>
              <a:t>If we consider any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hit from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either BK08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or ZK13, our method shows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73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percent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agreement. </a:t>
            </a:r>
          </a:p>
          <a:p>
            <a:pPr marL="409045" indent="-409045">
              <a:buFont typeface="Wingdings" charset="2"/>
              <a:buChar char="q"/>
            </a:pPr>
            <a:endParaRPr lang="en-US" sz="2600" dirty="0">
              <a:latin typeface="Arial"/>
              <a:cs typeface="Arial"/>
            </a:endParaRPr>
          </a:p>
          <a:p>
            <a:pPr marL="409045" indent="-409045">
              <a:buFont typeface="Wingdings" charset="2"/>
              <a:buChar char="q"/>
            </a:pPr>
            <a:r>
              <a:rPr lang="en-US" sz="2600" dirty="0">
                <a:latin typeface="Arial"/>
                <a:cs typeface="Arial"/>
              </a:rPr>
              <a:t>Automatic separation of transition between </a:t>
            </a:r>
            <a:r>
              <a:rPr lang="en-US" sz="2600" dirty="0">
                <a:latin typeface="Arial"/>
                <a:cs typeface="Arial"/>
              </a:rPr>
              <a:t>other cloud types (</a:t>
            </a:r>
            <a:r>
              <a:rPr lang="en-US" sz="2600" dirty="0" err="1">
                <a:latin typeface="Arial"/>
                <a:cs typeface="Arial"/>
              </a:rPr>
              <a:t>Ci</a:t>
            </a:r>
            <a:r>
              <a:rPr lang="en-US" sz="2600" dirty="0">
                <a:latin typeface="Arial"/>
                <a:cs typeface="Arial"/>
              </a:rPr>
              <a:t>, </a:t>
            </a:r>
            <a:r>
              <a:rPr lang="en-US" sz="2600" dirty="0" err="1">
                <a:latin typeface="Arial"/>
                <a:cs typeface="Arial"/>
              </a:rPr>
              <a:t>StCu</a:t>
            </a:r>
            <a:r>
              <a:rPr lang="en-US" sz="2600" dirty="0">
                <a:latin typeface="Arial"/>
                <a:cs typeface="Arial"/>
              </a:rPr>
              <a:t>, Ac) and </a:t>
            </a:r>
            <a:r>
              <a:rPr lang="en-US" sz="2600" dirty="0" err="1">
                <a:latin typeface="Arial"/>
                <a:cs typeface="Arial"/>
              </a:rPr>
              <a:t>ShCu</a:t>
            </a:r>
            <a:r>
              <a:rPr lang="en-US" sz="2600" dirty="0">
                <a:latin typeface="Arial"/>
                <a:cs typeface="Arial"/>
              </a:rPr>
              <a:t> is possible. We do not consider these transition cases as fair weather shallow cumulus cases. 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0116801" y="21822318"/>
            <a:ext cx="12759266" cy="1572082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  <a:latin typeface="Calibri"/>
                <a:cs typeface="Calibri"/>
              </a:rPr>
              <a:t>References:</a:t>
            </a:r>
            <a:endParaRPr lang="en-US" sz="1400" b="1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sz="1700" dirty="0"/>
              <a:t>Berg, L., and E. I. </a:t>
            </a:r>
            <a:r>
              <a:rPr lang="en-US" sz="1700" dirty="0" err="1"/>
              <a:t>Kassianov</a:t>
            </a:r>
            <a:r>
              <a:rPr lang="en-US" sz="1700" dirty="0"/>
              <a:t>, 2008: Temporal variability of fair- weather cumulus statistics at the ACRF SGP site. </a:t>
            </a:r>
            <a:r>
              <a:rPr lang="en-US" sz="1700" i="1" dirty="0"/>
              <a:t>J. Climate,</a:t>
            </a:r>
            <a:r>
              <a:rPr lang="en-US" sz="1700" dirty="0"/>
              <a:t> </a:t>
            </a:r>
            <a:r>
              <a:rPr lang="en-US" sz="1700" b="1" dirty="0"/>
              <a:t>21, </a:t>
            </a:r>
            <a:r>
              <a:rPr lang="en-US" sz="1700" dirty="0"/>
              <a:t>3344–3358.</a:t>
            </a:r>
          </a:p>
          <a:p>
            <a:r>
              <a:rPr lang="en-US" sz="1700" dirty="0"/>
              <a:t>Zhang</a:t>
            </a:r>
            <a:r>
              <a:rPr lang="en-US" sz="1700" dirty="0"/>
              <a:t>, Y., and S. A. Klein, 2013: Factors controlling the vertical extent of fair-weather shallow cumulus clouds over land: Investigation of diurnal-cycle observations collected at the ARM Southern Great Plains site. </a:t>
            </a:r>
            <a:r>
              <a:rPr lang="en-US" sz="1700" i="1" dirty="0"/>
              <a:t>J. Atmos. Sci.</a:t>
            </a:r>
            <a:r>
              <a:rPr lang="en-US" sz="1700" dirty="0"/>
              <a:t>, </a:t>
            </a:r>
            <a:r>
              <a:rPr lang="en-US" sz="1700" b="1" dirty="0"/>
              <a:t>70</a:t>
            </a:r>
            <a:r>
              <a:rPr lang="en-US" sz="1700" dirty="0"/>
              <a:t>, 1297–1315.</a:t>
            </a: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8939" y="6226630"/>
            <a:ext cx="651933" cy="400109"/>
          </a:xfrm>
          <a:prstGeom prst="rect">
            <a:avLst/>
          </a:prstGeom>
          <a:noFill/>
        </p:spPr>
        <p:txBody>
          <a:bodyPr wrap="square" lIns="109079" tIns="54539" rIns="109079" bIns="54539" rtlCol="0">
            <a:spAutoFit/>
          </a:bodyPr>
          <a:lstStyle/>
          <a:p>
            <a:r>
              <a:rPr lang="en-US" sz="1800" dirty="0" err="1">
                <a:latin typeface="Times New Roman"/>
                <a:cs typeface="Times New Roman"/>
              </a:rPr>
              <a:t>dBZ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784EAF-6598-4027-B1B7-65FED040E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E713BD-BBC0-4242-829C-883853C896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DE199-D4F7-4DF5-98B6-79BB4148A2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936</Words>
  <Application>Microsoft Macintosh PowerPoint</Application>
  <PresentationFormat>Custom</PresentationFormat>
  <Paragraphs>127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Kyo-Sun Lim</cp:lastModifiedBy>
  <cp:revision>139</cp:revision>
  <dcterms:created xsi:type="dcterms:W3CDTF">2012-11-30T02:20:55Z</dcterms:created>
  <dcterms:modified xsi:type="dcterms:W3CDTF">2016-04-29T18:24:09Z</dcterms:modified>
</cp:coreProperties>
</file>