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32918400" cy="38404800"/>
  <p:notesSz cx="6858000" cy="9144000"/>
  <p:defaultTextStyle>
    <a:defPPr>
      <a:defRPr lang="en-US"/>
    </a:defPPr>
    <a:lvl1pPr marL="0" algn="l" defTabSz="313465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327" algn="l" defTabSz="313465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4653" algn="l" defTabSz="313465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1981" algn="l" defTabSz="313465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69308" algn="l" defTabSz="313465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6634" algn="l" defTabSz="313465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3961" algn="l" defTabSz="313465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1288" algn="l" defTabSz="313465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38616" algn="l" defTabSz="3134653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04" autoAdjust="0"/>
  </p:normalViewPr>
  <p:slideViewPr>
    <p:cSldViewPr>
      <p:cViewPr varScale="1">
        <p:scale>
          <a:sx n="32" d="100"/>
          <a:sy n="32" d="100"/>
        </p:scale>
        <p:origin x="-2640" y="-96"/>
      </p:cViewPr>
      <p:guideLst>
        <p:guide orient="horz" pos="12096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3A576-0C0B-2C40-A47F-06620DA3969F}" type="datetimeFigureOut">
              <a:rPr lang="en-US" smtClean="0"/>
              <a:t>4/15/16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58975" y="685800"/>
            <a:ext cx="2940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9E87C-45B1-1443-A7C5-3EBD79264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1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685800"/>
            <a:ext cx="294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Print t</a:t>
            </a:r>
            <a:r>
              <a:rPr lang="en-US" baseline="0" dirty="0" smtClean="0"/>
              <a:t>his p</a:t>
            </a:r>
            <a:r>
              <a:rPr lang="en-US" dirty="0" smtClean="0"/>
              <a:t>oster file </a:t>
            </a:r>
            <a:r>
              <a:rPr lang="en-US" b="1" dirty="0" smtClean="0"/>
              <a:t>at 100% SCALE </a:t>
            </a:r>
            <a:r>
              <a:rPr lang="en-US" dirty="0" smtClean="0"/>
              <a:t>to result in a physical print measuring 36” wide x 42” tall.</a:t>
            </a:r>
            <a:r>
              <a:rPr lang="en-US" baseline="0" dirty="0" smtClean="0"/>
              <a:t> All type size notations shown above are based on the final printed size of the poster.</a:t>
            </a:r>
          </a:p>
          <a:p>
            <a:r>
              <a:rPr lang="en-US" baseline="0" dirty="0" smtClean="0"/>
              <a:t>• Contact Digital Duplicating (375-2969, http://</a:t>
            </a:r>
            <a:r>
              <a:rPr lang="en-US" baseline="0" dirty="0" err="1" smtClean="0"/>
              <a:t>digitalduplicating.pnl.gov</a:t>
            </a:r>
            <a:r>
              <a:rPr lang="en-US" baseline="0" dirty="0" smtClean="0"/>
              <a:t>) to order poster printing and finishing services for your completed poster design.</a:t>
            </a:r>
          </a:p>
          <a:p>
            <a:r>
              <a:rPr lang="en-US" baseline="0" dirty="0" smtClean="0"/>
              <a:t>• Remember to have your poster cleared for public display/distribution through the ERICA Information Release system (http://</a:t>
            </a:r>
            <a:r>
              <a:rPr lang="en-US" baseline="0" dirty="0" err="1" smtClean="0"/>
              <a:t>erica.pnl.gov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• Sidebar “About PNNL” box is considered optional, and can be removed if space is needed for technical content.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9E87C-45B1-1443-A7C5-3EBD792646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05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0"/>
            <a:ext cx="32918400" cy="38404800"/>
            <a:chOff x="0" y="0"/>
            <a:chExt cx="32918400" cy="38404800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0" y="0"/>
              <a:ext cx="32918400" cy="38404800"/>
              <a:chOff x="0" y="0"/>
              <a:chExt cx="32918400" cy="38404800"/>
            </a:xfrm>
          </p:grpSpPr>
          <p:grpSp>
            <p:nvGrpSpPr>
              <p:cNvPr id="15" name="Group 14"/>
              <p:cNvGrpSpPr/>
              <p:nvPr userDrawn="1"/>
            </p:nvGrpSpPr>
            <p:grpSpPr>
              <a:xfrm>
                <a:off x="0" y="0"/>
                <a:ext cx="32918400" cy="38404800"/>
                <a:chOff x="0" y="0"/>
                <a:chExt cx="32918400" cy="38404800"/>
              </a:xfrm>
            </p:grpSpPr>
            <p:grpSp>
              <p:nvGrpSpPr>
                <p:cNvPr id="4" name="Group 3"/>
                <p:cNvGrpSpPr/>
                <p:nvPr userDrawn="1"/>
              </p:nvGrpSpPr>
              <p:grpSpPr>
                <a:xfrm>
                  <a:off x="0" y="0"/>
                  <a:ext cx="32918400" cy="38404800"/>
                  <a:chOff x="0" y="0"/>
                  <a:chExt cx="32918400" cy="38404800"/>
                </a:xfrm>
              </p:grpSpPr>
              <p:pic>
                <p:nvPicPr>
                  <p:cNvPr id="2" name="Picture 1" descr="PNNL_Poster_Stripe_36x42.jpg"/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857952" y="0"/>
                    <a:ext cx="2060448" cy="384048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 descr="PNNL_Poster_Header_36x42.jpg"/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32918400" cy="649224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" name="Picture 4"/>
                <p:cNvPicPr>
                  <a:picLocks noChangeAspect="1"/>
                </p:cNvPicPr>
                <p:nvPr userDrawn="1"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42550" y="857250"/>
                  <a:ext cx="9201150" cy="4645025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 userDrawn="1"/>
            </p:nvCxnSpPr>
            <p:spPr>
              <a:xfrm>
                <a:off x="1600200" y="35261550"/>
                <a:ext cx="31318200" cy="0"/>
              </a:xfrm>
              <a:prstGeom prst="line">
                <a:avLst/>
              </a:prstGeom>
              <a:ln w="101600">
                <a:gradFill flip="none" rotWithShape="1">
                  <a:gsLst>
                    <a:gs pos="0">
                      <a:srgbClr val="B2B3B5"/>
                    </a:gs>
                    <a:gs pos="100000">
                      <a:srgbClr val="707276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1600200" y="36144200"/>
              <a:ext cx="28130500" cy="1300988"/>
              <a:chOff x="1600200" y="36144200"/>
              <a:chExt cx="28130500" cy="1300988"/>
            </a:xfrm>
          </p:grpSpPr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22840950" y="36467288"/>
                <a:ext cx="6889750" cy="9779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1600200" y="36144200"/>
                <a:ext cx="4805680" cy="1201420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 userDrawn="1"/>
        </p:nvSpPr>
        <p:spPr>
          <a:xfrm>
            <a:off x="0" y="0"/>
            <a:ext cx="32918400" cy="38404800"/>
          </a:xfrm>
          <a:prstGeom prst="rect">
            <a:avLst/>
          </a:prstGeom>
          <a:noFill/>
          <a:ln w="12700">
            <a:solidFill>
              <a:schemeClr val="bg1">
                <a:lumMod val="50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134653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495" indent="-1175495" algn="l" defTabSz="3134653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906" indent="-979580" algn="l" defTabSz="3134653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318" indent="-783664" algn="l" defTabSz="3134653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645" indent="-783664" algn="l" defTabSz="3134653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2971" indent="-783664" algn="l" defTabSz="3134653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298" indent="-783664" algn="l" defTabSz="3134653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625" indent="-783664" algn="l" defTabSz="3134653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4952" indent="-783664" algn="l" defTabSz="3134653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279" indent="-783664" algn="l" defTabSz="3134653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65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327" algn="l" defTabSz="313465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653" algn="l" defTabSz="313465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981" algn="l" defTabSz="313465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308" algn="l" defTabSz="313465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634" algn="l" defTabSz="313465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3961" algn="l" defTabSz="313465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288" algn="l" defTabSz="313465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616" algn="l" defTabSz="313465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tiff"/><Relationship Id="rId20" Type="http://schemas.openxmlformats.org/officeDocument/2006/relationships/image" Target="../media/image23.tiff"/><Relationship Id="rId21" Type="http://schemas.openxmlformats.org/officeDocument/2006/relationships/image" Target="../media/image24.tiff"/><Relationship Id="rId22" Type="http://schemas.openxmlformats.org/officeDocument/2006/relationships/image" Target="../media/image25.tiff"/><Relationship Id="rId23" Type="http://schemas.openxmlformats.org/officeDocument/2006/relationships/image" Target="../media/image26.tiff"/><Relationship Id="rId24" Type="http://schemas.openxmlformats.org/officeDocument/2006/relationships/image" Target="../media/image27.png"/><Relationship Id="rId25" Type="http://schemas.openxmlformats.org/officeDocument/2006/relationships/image" Target="../media/image28.tiff"/><Relationship Id="rId26" Type="http://schemas.openxmlformats.org/officeDocument/2006/relationships/image" Target="../media/image29.png"/><Relationship Id="rId10" Type="http://schemas.openxmlformats.org/officeDocument/2006/relationships/image" Target="../media/image13.tiff"/><Relationship Id="rId11" Type="http://schemas.openxmlformats.org/officeDocument/2006/relationships/image" Target="../media/image14.jpeg"/><Relationship Id="rId12" Type="http://schemas.openxmlformats.org/officeDocument/2006/relationships/image" Target="../media/image15.tiff"/><Relationship Id="rId13" Type="http://schemas.openxmlformats.org/officeDocument/2006/relationships/image" Target="../media/image16.tiff"/><Relationship Id="rId14" Type="http://schemas.openxmlformats.org/officeDocument/2006/relationships/image" Target="../media/image17.tiff"/><Relationship Id="rId15" Type="http://schemas.openxmlformats.org/officeDocument/2006/relationships/image" Target="../media/image18.tiff"/><Relationship Id="rId16" Type="http://schemas.openxmlformats.org/officeDocument/2006/relationships/image" Target="../media/image19.tiff"/><Relationship Id="rId17" Type="http://schemas.openxmlformats.org/officeDocument/2006/relationships/image" Target="../media/image20.png"/><Relationship Id="rId18" Type="http://schemas.openxmlformats.org/officeDocument/2006/relationships/image" Target="../media/image21.tiff"/><Relationship Id="rId19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tiff"/><Relationship Id="rId8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327600" y="6400800"/>
            <a:ext cx="1752600" cy="17556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 flipV="1">
            <a:off x="30556200" y="10972800"/>
            <a:ext cx="1600200" cy="27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85800"/>
            <a:ext cx="22326600" cy="3862591"/>
          </a:xfrm>
          <a:prstGeom prst="rect">
            <a:avLst/>
          </a:prstGeom>
          <a:noFill/>
        </p:spPr>
        <p:txBody>
          <a:bodyPr wrap="square" lIns="0" tIns="4571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 smtClean="0">
                <a:solidFill>
                  <a:schemeClr val="bg1"/>
                </a:solidFill>
                <a:latin typeface="Arial"/>
                <a:cs typeface="Arial"/>
              </a:rPr>
              <a:t>What Are the Implications of Optical Closure Using Measurements from the Two Column Aerosol </a:t>
            </a:r>
            <a:r>
              <a:rPr lang="en-US" sz="6600" b="1" dirty="0" smtClean="0">
                <a:solidFill>
                  <a:schemeClr val="bg1"/>
                </a:solidFill>
                <a:latin typeface="Arial"/>
                <a:cs typeface="Arial"/>
              </a:rPr>
              <a:t>Project? </a:t>
            </a:r>
            <a:endParaRPr lang="en-US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J.D. Fast</a:t>
            </a:r>
            <a:r>
              <a:rPr lang="en-US" sz="48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L.K. Berg</a:t>
            </a:r>
            <a:r>
              <a:rPr lang="en-US" sz="4800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E. Kassianov</a:t>
            </a:r>
            <a:r>
              <a:rPr lang="en-US" sz="48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D. Chand</a:t>
            </a:r>
            <a:r>
              <a:rPr lang="en-US" sz="48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R.A. Ferrare</a:t>
            </a:r>
            <a:r>
              <a:rPr lang="en-US" sz="4800" baseline="30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C.J. Flynn</a:t>
            </a:r>
            <a:r>
              <a:rPr lang="en-US" sz="48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       M. Pekour</a:t>
            </a:r>
            <a:r>
              <a:rPr lang="en-US" sz="48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A. Sedlacek</a:t>
            </a:r>
            <a:r>
              <a:rPr lang="en-US" sz="4800" baseline="30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J. Shilling</a:t>
            </a:r>
            <a:r>
              <a:rPr lang="en-US" sz="48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J. Tomlinson</a:t>
            </a:r>
            <a:r>
              <a:rPr lang="en-US" sz="48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, and A. Zelenyuk</a:t>
            </a:r>
            <a:r>
              <a:rPr lang="en-US" sz="48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21412201" y="228599"/>
            <a:ext cx="4876800" cy="18135602"/>
          </a:xfrm>
          <a:prstGeom prst="round2SameRect">
            <a:avLst>
              <a:gd name="adj1" fmla="val 5406"/>
              <a:gd name="adj2" fmla="val 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0" y="7010400"/>
            <a:ext cx="8610600" cy="4416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rgbClr val="E46C0A"/>
                </a:solidFill>
                <a:latin typeface="Arial"/>
                <a:cs typeface="Arial"/>
              </a:rPr>
              <a:t>Motivation</a:t>
            </a:r>
            <a:endParaRPr lang="en-US" sz="4800" b="1" dirty="0">
              <a:solidFill>
                <a:srgbClr val="E46C0A"/>
              </a:solidFill>
              <a:latin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limate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models need to reasonably predict both aerosol microphysical and optical properties to have confidence in their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estimates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 aerosol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radiation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forcing.  A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diverse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set of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observations are needed to evaluate models,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but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these data are obtained from a range of instruments may not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be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self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consistent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 is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therefore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desirable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07800" y="7086600"/>
            <a:ext cx="8269855" cy="44319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 perform optical closure studies to assess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measurement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uncertainties.  Climate models use aerosol optical depth, single scattering albedo (SSA), and the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assymmetry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parameter to compute aerosol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radiative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forcing, but it is still challenging to adequately simulate SSA.  To complicate matters further, observed SSA also contains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uncertainties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that are usually attributed to the measurement of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absorption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3048" y="11963400"/>
            <a:ext cx="155448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rgbClr val="E46C0A"/>
                </a:solidFill>
                <a:latin typeface="Arial"/>
                <a:cs typeface="Arial"/>
              </a:rPr>
              <a:t>Closure Using G-1 Measurements</a:t>
            </a:r>
            <a:endParaRPr lang="en-US" sz="4800" dirty="0">
              <a:solidFill>
                <a:srgbClr val="E46C0A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37000" y="64008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1066800" y="4953000"/>
            <a:ext cx="22555200" cy="538604"/>
          </a:xfrm>
          <a:prstGeom prst="rect">
            <a:avLst/>
          </a:prstGeom>
          <a:noFill/>
        </p:spPr>
        <p:txBody>
          <a:bodyPr wrap="square" lIns="0" tIns="45715" rIns="0" bIns="0" rtlCol="0">
            <a:spAutoFit/>
          </a:bodyPr>
          <a:lstStyle/>
          <a:p>
            <a:r>
              <a:rPr lang="en-US" sz="3200" i="1" baseline="30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3200" i="1" dirty="0" smtClean="0">
                <a:solidFill>
                  <a:schemeClr val="bg1"/>
                </a:solidFill>
                <a:latin typeface="Arial"/>
                <a:cs typeface="Arial"/>
              </a:rPr>
              <a:t>Pacific Northwest National Laboratory, </a:t>
            </a:r>
            <a:r>
              <a:rPr lang="en-US" sz="3200" i="1" baseline="30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3200" i="1" dirty="0" smtClean="0">
                <a:solidFill>
                  <a:schemeClr val="bg1"/>
                </a:solidFill>
                <a:latin typeface="Arial"/>
                <a:cs typeface="Arial"/>
              </a:rPr>
              <a:t>NASA Langley Research Center,  </a:t>
            </a:r>
            <a:r>
              <a:rPr lang="en-US" sz="3200" i="1" baseline="300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3200" i="1" dirty="0" smtClean="0">
                <a:solidFill>
                  <a:schemeClr val="bg1"/>
                </a:solidFill>
                <a:latin typeface="Arial"/>
                <a:cs typeface="Arial"/>
              </a:rPr>
              <a:t>Brookhaven National Laboratory</a:t>
            </a:r>
            <a:endParaRPr lang="en-US" sz="32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5243048" y="18211800"/>
            <a:ext cx="15468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rgbClr val="E46C0A"/>
                </a:solidFill>
                <a:latin typeface="Arial"/>
                <a:cs typeface="Arial"/>
              </a:rPr>
              <a:t>Sensitivity Experiments</a:t>
            </a:r>
            <a:endParaRPr lang="en-US" sz="4800" dirty="0">
              <a:solidFill>
                <a:srgbClr val="E46C0A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840" y="17221200"/>
            <a:ext cx="1363980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Simulated Optical Property Profiles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WRF-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Chem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regional-scale model is used to demonstrate how errors in simulated mass, composition, and size affect simulated optical properties for one aircraft flight.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0" name="Picture 39" descr="tem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966400"/>
            <a:ext cx="5613400" cy="1397000"/>
          </a:xfrm>
          <a:prstGeom prst="rect">
            <a:avLst/>
          </a:prstGeom>
        </p:spPr>
      </p:pic>
      <p:pic>
        <p:nvPicPr>
          <p:cNvPr id="173" name="Picture 172" descr="ASR_Logo_Color_HighR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8600" y="35890200"/>
            <a:ext cx="30423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TextBox 171"/>
          <p:cNvSpPr txBox="1"/>
          <p:nvPr/>
        </p:nvSpPr>
        <p:spPr>
          <a:xfrm>
            <a:off x="5486400" y="35966400"/>
            <a:ext cx="617220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Acknowledgements:</a:t>
            </a:r>
            <a:r>
              <a:rPr lang="en-US" sz="3200" b="1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This research was supported DOE’s ASR Program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and used measurements from 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ARM 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Climate Research Facility</a:t>
            </a:r>
          </a:p>
        </p:txBody>
      </p:sp>
      <p:grpSp>
        <p:nvGrpSpPr>
          <p:cNvPr id="299" name="Group 298"/>
          <p:cNvGrpSpPr/>
          <p:nvPr/>
        </p:nvGrpSpPr>
        <p:grpSpPr>
          <a:xfrm>
            <a:off x="9220200" y="11430000"/>
            <a:ext cx="4665092" cy="4677615"/>
            <a:chOff x="5885870" y="2952999"/>
            <a:chExt cx="3015174" cy="2871329"/>
          </a:xfrm>
        </p:grpSpPr>
        <p:pic>
          <p:nvPicPr>
            <p:cNvPr id="559" name="Picture 558" descr="Graphic6.jp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70707"/>
                </a:clrFrom>
                <a:clrTo>
                  <a:srgbClr val="07070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1"/>
            <a:stretch/>
          </p:blipFill>
          <p:spPr>
            <a:xfrm>
              <a:off x="5999921" y="2952999"/>
              <a:ext cx="2901123" cy="2871329"/>
            </a:xfrm>
            <a:prstGeom prst="rect">
              <a:avLst/>
            </a:prstGeom>
          </p:spPr>
        </p:pic>
        <p:sp>
          <p:nvSpPr>
            <p:cNvPr id="560" name="Oval 559"/>
            <p:cNvSpPr/>
            <p:nvPr/>
          </p:nvSpPr>
          <p:spPr>
            <a:xfrm>
              <a:off x="6049618" y="3023124"/>
              <a:ext cx="2782957" cy="2771913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2540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Text Box 81"/>
            <p:cNvSpPr txBox="1"/>
            <p:nvPr/>
          </p:nvSpPr>
          <p:spPr>
            <a:xfrm>
              <a:off x="6326534" y="4198748"/>
              <a:ext cx="819345" cy="434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r</a:t>
              </a: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adiation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Symbol" charset="2"/>
                  <a:ea typeface="ＭＳ 明朝"/>
                  <a:cs typeface="Symbol" charset="2"/>
                </a:rPr>
                <a:t>t</a:t>
              </a: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, </a:t>
              </a:r>
              <a:r>
                <a:rPr lang="en-US" sz="2000" b="1" dirty="0" err="1" smtClean="0">
                  <a:solidFill>
                    <a:srgbClr val="000000"/>
                  </a:solidFill>
                  <a:latin typeface="Symbol" charset="2"/>
                  <a:ea typeface="ＭＳ 明朝"/>
                  <a:cs typeface="Symbol" charset="2"/>
                </a:rPr>
                <a:t>w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o</a:t>
              </a: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, g</a:t>
              </a:r>
              <a:endParaRPr lang="en-US" sz="2000" b="1" dirty="0">
                <a:effectLst/>
                <a:latin typeface="Arial"/>
                <a:ea typeface="ＭＳ 明朝"/>
                <a:cs typeface="Arial"/>
              </a:endParaRPr>
            </a:p>
          </p:txBody>
        </p:sp>
        <p:sp>
          <p:nvSpPr>
            <p:cNvPr id="562" name="Text Box 81"/>
            <p:cNvSpPr txBox="1"/>
            <p:nvPr/>
          </p:nvSpPr>
          <p:spPr>
            <a:xfrm>
              <a:off x="7669903" y="4238491"/>
              <a:ext cx="1122265" cy="245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meteorology</a:t>
              </a:r>
              <a:endParaRPr lang="en-US" sz="2000" b="1" dirty="0">
                <a:effectLst/>
                <a:latin typeface="Arial"/>
                <a:ea typeface="ＭＳ 明朝"/>
                <a:cs typeface="Arial"/>
              </a:endParaRPr>
            </a:p>
          </p:txBody>
        </p:sp>
        <p:sp>
          <p:nvSpPr>
            <p:cNvPr id="563" name="Right Arrow 562"/>
            <p:cNvSpPr/>
            <p:nvPr/>
          </p:nvSpPr>
          <p:spPr>
            <a:xfrm>
              <a:off x="5885870" y="4198748"/>
              <a:ext cx="386522" cy="320260"/>
            </a:xfrm>
            <a:prstGeom prst="rightArrow">
              <a:avLst/>
            </a:prstGeom>
            <a:solidFill>
              <a:srgbClr val="FFFFFF"/>
            </a:solidFill>
            <a:ln w="2540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ight Arrow 563"/>
            <p:cNvSpPr/>
            <p:nvPr/>
          </p:nvSpPr>
          <p:spPr>
            <a:xfrm>
              <a:off x="7255025" y="4215923"/>
              <a:ext cx="386522" cy="320260"/>
            </a:xfrm>
            <a:prstGeom prst="rightArrow">
              <a:avLst/>
            </a:prstGeom>
            <a:solidFill>
              <a:srgbClr val="FFFFFF"/>
            </a:solidFill>
            <a:ln w="2540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Text Box 81"/>
            <p:cNvSpPr txBox="1"/>
            <p:nvPr/>
          </p:nvSpPr>
          <p:spPr>
            <a:xfrm>
              <a:off x="6614773" y="3233649"/>
              <a:ext cx="1720144" cy="45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000090"/>
                  </a:solidFill>
                  <a:latin typeface="Arial"/>
                  <a:ea typeface="ＭＳ 明朝"/>
                  <a:cs typeface="Arial"/>
                </a:rPr>
                <a:t>Impacts in Climate </a:t>
              </a:r>
              <a:r>
                <a:rPr lang="en-US" sz="2000" b="1" dirty="0">
                  <a:solidFill>
                    <a:srgbClr val="000090"/>
                  </a:solidFill>
                  <a:latin typeface="Arial"/>
                  <a:ea typeface="ＭＳ 明朝"/>
                  <a:cs typeface="Arial"/>
                </a:rPr>
                <a:t>M</a:t>
              </a:r>
              <a:r>
                <a:rPr lang="en-US" sz="2000" b="1" dirty="0" smtClean="0">
                  <a:solidFill>
                    <a:srgbClr val="000090"/>
                  </a:solidFill>
                  <a:latin typeface="Arial"/>
                  <a:ea typeface="ＭＳ 明朝"/>
                  <a:cs typeface="Arial"/>
                </a:rPr>
                <a:t>odels</a:t>
              </a:r>
              <a:endParaRPr lang="en-US" sz="2000" b="1" dirty="0">
                <a:solidFill>
                  <a:srgbClr val="000090"/>
                </a:solidFill>
                <a:effectLst/>
                <a:latin typeface="Arial"/>
                <a:ea typeface="ＭＳ 明朝"/>
                <a:cs typeface="Arial"/>
              </a:endParaRPr>
            </a:p>
          </p:txBody>
        </p:sp>
      </p:grpSp>
      <p:sp>
        <p:nvSpPr>
          <p:cNvPr id="341" name="Text Box 81"/>
          <p:cNvSpPr txBox="1"/>
          <p:nvPr/>
        </p:nvSpPr>
        <p:spPr>
          <a:xfrm>
            <a:off x="9204960" y="10439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90"/>
                </a:solidFill>
                <a:latin typeface="Arial"/>
                <a:ea typeface="ＭＳ 明朝"/>
                <a:cs typeface="Arial"/>
              </a:rPr>
              <a:t>m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ea typeface="ＭＳ 明朝"/>
                <a:cs typeface="Arial"/>
              </a:rPr>
              <a:t>odel aerosol parameters will be consistent, but measurements may not be consistent</a:t>
            </a:r>
            <a:endParaRPr lang="en-US" sz="2000" b="1" dirty="0">
              <a:solidFill>
                <a:srgbClr val="000090"/>
              </a:solidFill>
              <a:effectLst/>
              <a:latin typeface="Arial"/>
              <a:ea typeface="ＭＳ 明朝"/>
              <a:cs typeface="Arial"/>
            </a:endParaRPr>
          </a:p>
        </p:txBody>
      </p:sp>
      <p:sp>
        <p:nvSpPr>
          <p:cNvPr id="430" name="Rounded Rectangle 429"/>
          <p:cNvSpPr/>
          <p:nvPr/>
        </p:nvSpPr>
        <p:spPr>
          <a:xfrm>
            <a:off x="1203960" y="10515600"/>
            <a:ext cx="7731869" cy="6113187"/>
          </a:xfrm>
          <a:prstGeom prst="roundRect">
            <a:avLst>
              <a:gd name="adj" fmla="val 564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1" name="Group 430"/>
          <p:cNvGrpSpPr/>
          <p:nvPr/>
        </p:nvGrpSpPr>
        <p:grpSpPr>
          <a:xfrm>
            <a:off x="7552147" y="14023492"/>
            <a:ext cx="202434" cy="1268900"/>
            <a:chOff x="4967734" y="4946204"/>
            <a:chExt cx="148870" cy="886254"/>
          </a:xfrm>
        </p:grpSpPr>
        <p:pic>
          <p:nvPicPr>
            <p:cNvPr id="557" name="Picture 556" descr="qedmuz_prop.pn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32" r="56422" b="2262"/>
            <a:stretch/>
          </p:blipFill>
          <p:spPr>
            <a:xfrm rot="5400000">
              <a:off x="4599042" y="5314896"/>
              <a:ext cx="886254" cy="148870"/>
            </a:xfrm>
            <a:prstGeom prst="rect">
              <a:avLst/>
            </a:prstGeom>
          </p:spPr>
        </p:pic>
        <p:cxnSp>
          <p:nvCxnSpPr>
            <p:cNvPr id="558" name="Straight Arrow Connector 557"/>
            <p:cNvCxnSpPr/>
            <p:nvPr/>
          </p:nvCxnSpPr>
          <p:spPr>
            <a:xfrm>
              <a:off x="5054868" y="5764725"/>
              <a:ext cx="0" cy="65705"/>
            </a:xfrm>
            <a:prstGeom prst="straightConnector1">
              <a:avLst/>
            </a:prstGeom>
            <a:ln w="12700">
              <a:solidFill>
                <a:srgbClr val="D32F0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2" name="Picture 431" descr="qedmuz_prop.pn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t="74352" r="56423" b="2262"/>
          <a:stretch/>
        </p:blipFill>
        <p:spPr>
          <a:xfrm rot="3600000">
            <a:off x="7583621" y="14341240"/>
            <a:ext cx="696107" cy="228637"/>
          </a:xfrm>
          <a:prstGeom prst="rect">
            <a:avLst/>
          </a:prstGeom>
        </p:spPr>
      </p:pic>
      <p:cxnSp>
        <p:nvCxnSpPr>
          <p:cNvPr id="433" name="Straight Arrow Connector 432"/>
          <p:cNvCxnSpPr/>
          <p:nvPr/>
        </p:nvCxnSpPr>
        <p:spPr>
          <a:xfrm rot="21000000">
            <a:off x="8070903" y="14691912"/>
            <a:ext cx="12434" cy="30998"/>
          </a:xfrm>
          <a:prstGeom prst="straightConnector1">
            <a:avLst/>
          </a:prstGeom>
          <a:ln w="12700">
            <a:solidFill>
              <a:srgbClr val="D32F0F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4" name="Picture 433" descr="qedmuz_prop.pn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t="74352" r="56423" b="2262"/>
          <a:stretch/>
        </p:blipFill>
        <p:spPr>
          <a:xfrm rot="18000000" flipH="1">
            <a:off x="7079855" y="14347301"/>
            <a:ext cx="696107" cy="228637"/>
          </a:xfrm>
          <a:prstGeom prst="rect">
            <a:avLst/>
          </a:prstGeom>
        </p:spPr>
      </p:pic>
      <p:cxnSp>
        <p:nvCxnSpPr>
          <p:cNvPr id="435" name="Straight Arrow Connector 434"/>
          <p:cNvCxnSpPr/>
          <p:nvPr/>
        </p:nvCxnSpPr>
        <p:spPr>
          <a:xfrm rot="600000" flipH="1">
            <a:off x="7287760" y="14678533"/>
            <a:ext cx="12434" cy="30998"/>
          </a:xfrm>
          <a:prstGeom prst="straightConnector1">
            <a:avLst/>
          </a:prstGeom>
          <a:ln w="12700">
            <a:solidFill>
              <a:srgbClr val="D32F0F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6" name="Text Box 81"/>
          <p:cNvSpPr txBox="1"/>
          <p:nvPr/>
        </p:nvSpPr>
        <p:spPr>
          <a:xfrm>
            <a:off x="5612278" y="13439632"/>
            <a:ext cx="1679699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Optical Properties</a:t>
            </a:r>
            <a:endParaRPr lang="en-US" sz="2000" b="1" i="1" dirty="0">
              <a:effectLst/>
              <a:latin typeface="Arial"/>
              <a:ea typeface="ＭＳ 明朝"/>
              <a:cs typeface="Arial"/>
            </a:endParaRPr>
          </a:p>
        </p:txBody>
      </p:sp>
      <p:sp>
        <p:nvSpPr>
          <p:cNvPr id="437" name="Text Box 81"/>
          <p:cNvSpPr txBox="1"/>
          <p:nvPr/>
        </p:nvSpPr>
        <p:spPr>
          <a:xfrm>
            <a:off x="3718207" y="14915994"/>
            <a:ext cx="1757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Mixing State</a:t>
            </a:r>
            <a:endParaRPr lang="en-US" sz="2000" b="1" i="1" dirty="0">
              <a:effectLst/>
              <a:latin typeface="Arial"/>
              <a:ea typeface="ＭＳ 明朝"/>
              <a:cs typeface="Arial"/>
            </a:endParaRPr>
          </a:p>
        </p:txBody>
      </p:sp>
      <p:pic>
        <p:nvPicPr>
          <p:cNvPr id="438" name="Picture 437" descr="temp.tif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89" y="12703403"/>
            <a:ext cx="2124145" cy="2247456"/>
          </a:xfrm>
          <a:prstGeom prst="rect">
            <a:avLst/>
          </a:prstGeom>
        </p:spPr>
      </p:pic>
      <p:pic>
        <p:nvPicPr>
          <p:cNvPr id="439" name="Picture 438" descr="temp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83" y="10957474"/>
            <a:ext cx="2422700" cy="1371956"/>
          </a:xfrm>
          <a:prstGeom prst="rect">
            <a:avLst/>
          </a:prstGeom>
        </p:spPr>
      </p:pic>
      <p:pic>
        <p:nvPicPr>
          <p:cNvPr id="440" name="Picture 439" descr="temp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36" y="10960244"/>
            <a:ext cx="2249728" cy="1377571"/>
          </a:xfrm>
          <a:prstGeom prst="rect">
            <a:avLst/>
          </a:prstGeom>
        </p:spPr>
      </p:pic>
      <p:grpSp>
        <p:nvGrpSpPr>
          <p:cNvPr id="441" name="Group 440"/>
          <p:cNvGrpSpPr/>
          <p:nvPr/>
        </p:nvGrpSpPr>
        <p:grpSpPr>
          <a:xfrm>
            <a:off x="3117633" y="15373409"/>
            <a:ext cx="1225182" cy="1102392"/>
            <a:chOff x="6142021" y="3529483"/>
            <a:chExt cx="1931959" cy="1650976"/>
          </a:xfrm>
        </p:grpSpPr>
        <p:grpSp>
          <p:nvGrpSpPr>
            <p:cNvPr id="490" name="Group 173"/>
            <p:cNvGrpSpPr>
              <a:grpSpLocks noChangeAspect="1"/>
            </p:cNvGrpSpPr>
            <p:nvPr/>
          </p:nvGrpSpPr>
          <p:grpSpPr>
            <a:xfrm>
              <a:off x="6163681" y="3749597"/>
              <a:ext cx="122609" cy="122763"/>
              <a:chOff x="4504244" y="4334917"/>
              <a:chExt cx="609597" cy="677350"/>
            </a:xfrm>
          </p:grpSpPr>
          <p:sp>
            <p:nvSpPr>
              <p:cNvPr id="555" name="Oval 554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6" name="Oval 555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1" name="Group 176"/>
            <p:cNvGrpSpPr>
              <a:grpSpLocks noChangeAspect="1"/>
            </p:cNvGrpSpPr>
            <p:nvPr/>
          </p:nvGrpSpPr>
          <p:grpSpPr>
            <a:xfrm>
              <a:off x="6671673" y="3783466"/>
              <a:ext cx="204348" cy="204605"/>
              <a:chOff x="4504244" y="4334917"/>
              <a:chExt cx="609597" cy="677350"/>
            </a:xfrm>
          </p:grpSpPr>
          <p:sp>
            <p:nvSpPr>
              <p:cNvPr id="553" name="Oval 552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ACAC00"/>
              </a:solidFill>
              <a:ln>
                <a:solidFill>
                  <a:srgbClr val="ACA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2" name="Group 182"/>
            <p:cNvGrpSpPr>
              <a:grpSpLocks noChangeAspect="1"/>
            </p:cNvGrpSpPr>
            <p:nvPr/>
          </p:nvGrpSpPr>
          <p:grpSpPr>
            <a:xfrm>
              <a:off x="6299153" y="4211029"/>
              <a:ext cx="245218" cy="245526"/>
              <a:chOff x="4504244" y="4334917"/>
              <a:chExt cx="609597" cy="677350"/>
            </a:xfrm>
          </p:grpSpPr>
          <p:sp>
            <p:nvSpPr>
              <p:cNvPr id="551" name="Oval 550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ACAC00"/>
              </a:solidFill>
              <a:ln>
                <a:solidFill>
                  <a:srgbClr val="ACA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BB18FF"/>
              </a:solidFill>
              <a:ln>
                <a:solidFill>
                  <a:srgbClr val="BB18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3" name="Group 191"/>
            <p:cNvGrpSpPr>
              <a:grpSpLocks noChangeAspect="1"/>
            </p:cNvGrpSpPr>
            <p:nvPr/>
          </p:nvGrpSpPr>
          <p:grpSpPr>
            <a:xfrm>
              <a:off x="7196611" y="4714796"/>
              <a:ext cx="204348" cy="204605"/>
              <a:chOff x="4504244" y="4334917"/>
              <a:chExt cx="609597" cy="677350"/>
            </a:xfrm>
          </p:grpSpPr>
          <p:sp>
            <p:nvSpPr>
              <p:cNvPr id="549" name="Oval 548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4" name="Group 194"/>
            <p:cNvGrpSpPr>
              <a:grpSpLocks noChangeAspect="1"/>
            </p:cNvGrpSpPr>
            <p:nvPr/>
          </p:nvGrpSpPr>
          <p:grpSpPr>
            <a:xfrm>
              <a:off x="7264346" y="4342273"/>
              <a:ext cx="183914" cy="184145"/>
              <a:chOff x="4504244" y="4334917"/>
              <a:chExt cx="609597" cy="677350"/>
            </a:xfrm>
          </p:grpSpPr>
          <p:sp>
            <p:nvSpPr>
              <p:cNvPr id="547" name="Oval 546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5" name="Group 197"/>
            <p:cNvGrpSpPr>
              <a:grpSpLocks noChangeAspect="1"/>
            </p:cNvGrpSpPr>
            <p:nvPr/>
          </p:nvGrpSpPr>
          <p:grpSpPr>
            <a:xfrm>
              <a:off x="6417699" y="4562405"/>
              <a:ext cx="204348" cy="204605"/>
              <a:chOff x="4504244" y="4334917"/>
              <a:chExt cx="609597" cy="677350"/>
            </a:xfrm>
          </p:grpSpPr>
          <p:sp>
            <p:nvSpPr>
              <p:cNvPr id="545" name="Oval 544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6" name="Group 200"/>
            <p:cNvGrpSpPr>
              <a:grpSpLocks noChangeAspect="1"/>
            </p:cNvGrpSpPr>
            <p:nvPr/>
          </p:nvGrpSpPr>
          <p:grpSpPr>
            <a:xfrm>
              <a:off x="7535277" y="4545470"/>
              <a:ext cx="287464" cy="568413"/>
              <a:chOff x="4504244" y="4334917"/>
              <a:chExt cx="714619" cy="1568125"/>
            </a:xfrm>
          </p:grpSpPr>
          <p:sp>
            <p:nvSpPr>
              <p:cNvPr id="543" name="Oval 542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BDBD00"/>
              </a:solidFill>
              <a:ln>
                <a:solidFill>
                  <a:srgbClr val="BDBD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4908694" y="5564366"/>
                <a:ext cx="310169" cy="3386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7" name="Group 203"/>
            <p:cNvGrpSpPr>
              <a:grpSpLocks noChangeAspect="1"/>
            </p:cNvGrpSpPr>
            <p:nvPr/>
          </p:nvGrpSpPr>
          <p:grpSpPr>
            <a:xfrm>
              <a:off x="6874873" y="3851201"/>
              <a:ext cx="122609" cy="122763"/>
              <a:chOff x="4504244" y="4334917"/>
              <a:chExt cx="609597" cy="677350"/>
            </a:xfrm>
          </p:grpSpPr>
          <p:sp>
            <p:nvSpPr>
              <p:cNvPr id="541" name="Oval 540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8" name="Group 206"/>
            <p:cNvGrpSpPr>
              <a:grpSpLocks noChangeAspect="1"/>
            </p:cNvGrpSpPr>
            <p:nvPr/>
          </p:nvGrpSpPr>
          <p:grpSpPr>
            <a:xfrm>
              <a:off x="7405351" y="3583506"/>
              <a:ext cx="417397" cy="692445"/>
              <a:chOff x="4504244" y="3678436"/>
              <a:chExt cx="724506" cy="1333831"/>
            </a:xfrm>
          </p:grpSpPr>
          <p:sp>
            <p:nvSpPr>
              <p:cNvPr id="539" name="Oval 538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4918582" y="3678436"/>
                <a:ext cx="310168" cy="338677"/>
              </a:xfrm>
              <a:prstGeom prst="ellipse">
                <a:avLst/>
              </a:prstGeom>
              <a:solidFill>
                <a:srgbClr val="20D213"/>
              </a:solidFill>
              <a:ln>
                <a:solidFill>
                  <a:srgbClr val="20D21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9" name="Group 209"/>
            <p:cNvGrpSpPr>
              <a:grpSpLocks noChangeAspect="1"/>
            </p:cNvGrpSpPr>
            <p:nvPr/>
          </p:nvGrpSpPr>
          <p:grpSpPr>
            <a:xfrm>
              <a:off x="7789260" y="4088268"/>
              <a:ext cx="245218" cy="245526"/>
              <a:chOff x="4504244" y="4334917"/>
              <a:chExt cx="609597" cy="677350"/>
            </a:xfrm>
          </p:grpSpPr>
          <p:sp>
            <p:nvSpPr>
              <p:cNvPr id="537" name="Oval 536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20D213"/>
              </a:solidFill>
              <a:ln>
                <a:solidFill>
                  <a:srgbClr val="20D21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0" name="Group 215"/>
            <p:cNvGrpSpPr>
              <a:grpSpLocks noChangeAspect="1"/>
            </p:cNvGrpSpPr>
            <p:nvPr/>
          </p:nvGrpSpPr>
          <p:grpSpPr>
            <a:xfrm>
              <a:off x="7806212" y="4816406"/>
              <a:ext cx="122609" cy="122763"/>
              <a:chOff x="4504244" y="4334917"/>
              <a:chExt cx="609597" cy="677350"/>
            </a:xfrm>
          </p:grpSpPr>
          <p:sp>
            <p:nvSpPr>
              <p:cNvPr id="535" name="Oval 534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1" name="Group 218"/>
            <p:cNvGrpSpPr>
              <a:grpSpLocks noChangeAspect="1"/>
            </p:cNvGrpSpPr>
            <p:nvPr/>
          </p:nvGrpSpPr>
          <p:grpSpPr>
            <a:xfrm>
              <a:off x="7619930" y="4359197"/>
              <a:ext cx="102174" cy="102303"/>
              <a:chOff x="4504244" y="4334917"/>
              <a:chExt cx="609597" cy="677350"/>
            </a:xfrm>
          </p:grpSpPr>
          <p:sp>
            <p:nvSpPr>
              <p:cNvPr id="533" name="Oval 532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2" name="Group 224"/>
            <p:cNvGrpSpPr>
              <a:grpSpLocks noChangeAspect="1"/>
            </p:cNvGrpSpPr>
            <p:nvPr/>
          </p:nvGrpSpPr>
          <p:grpSpPr>
            <a:xfrm>
              <a:off x="6671686" y="3529483"/>
              <a:ext cx="122609" cy="122763"/>
              <a:chOff x="4504244" y="4334917"/>
              <a:chExt cx="609597" cy="677350"/>
            </a:xfrm>
          </p:grpSpPr>
          <p:sp>
            <p:nvSpPr>
              <p:cNvPr id="531" name="Oval 530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3" name="Group 227"/>
            <p:cNvGrpSpPr>
              <a:grpSpLocks noChangeAspect="1"/>
            </p:cNvGrpSpPr>
            <p:nvPr/>
          </p:nvGrpSpPr>
          <p:grpSpPr>
            <a:xfrm>
              <a:off x="7399799" y="3715739"/>
              <a:ext cx="147131" cy="147316"/>
              <a:chOff x="4504244" y="4334917"/>
              <a:chExt cx="609597" cy="677350"/>
            </a:xfrm>
          </p:grpSpPr>
          <p:sp>
            <p:nvSpPr>
              <p:cNvPr id="529" name="Oval 528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4" name="Group 230"/>
            <p:cNvGrpSpPr>
              <a:grpSpLocks noChangeAspect="1"/>
            </p:cNvGrpSpPr>
            <p:nvPr/>
          </p:nvGrpSpPr>
          <p:grpSpPr>
            <a:xfrm>
              <a:off x="7027273" y="4240662"/>
              <a:ext cx="147131" cy="147316"/>
              <a:chOff x="4504244" y="4334917"/>
              <a:chExt cx="609597" cy="677350"/>
            </a:xfrm>
          </p:grpSpPr>
          <p:sp>
            <p:nvSpPr>
              <p:cNvPr id="527" name="Oval 526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20D213"/>
              </a:solidFill>
              <a:ln>
                <a:solidFill>
                  <a:srgbClr val="20D21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5" name="Group 241"/>
            <p:cNvGrpSpPr>
              <a:grpSpLocks noChangeAspect="1"/>
            </p:cNvGrpSpPr>
            <p:nvPr/>
          </p:nvGrpSpPr>
          <p:grpSpPr>
            <a:xfrm>
              <a:off x="6434635" y="4934933"/>
              <a:ext cx="245218" cy="245526"/>
              <a:chOff x="4504244" y="4334917"/>
              <a:chExt cx="609597" cy="677350"/>
            </a:xfrm>
          </p:grpSpPr>
          <p:sp>
            <p:nvSpPr>
              <p:cNvPr id="525" name="Oval 524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6" name="Group 176"/>
            <p:cNvGrpSpPr>
              <a:grpSpLocks noChangeAspect="1"/>
            </p:cNvGrpSpPr>
            <p:nvPr/>
          </p:nvGrpSpPr>
          <p:grpSpPr>
            <a:xfrm>
              <a:off x="7198723" y="3846966"/>
              <a:ext cx="204348" cy="204605"/>
              <a:chOff x="4504244" y="4334917"/>
              <a:chExt cx="609597" cy="677350"/>
            </a:xfrm>
          </p:grpSpPr>
          <p:sp>
            <p:nvSpPr>
              <p:cNvPr id="523" name="Oval 522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4" name="Oval 523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7" name="Group 227"/>
            <p:cNvGrpSpPr>
              <a:grpSpLocks noChangeAspect="1"/>
            </p:cNvGrpSpPr>
            <p:nvPr/>
          </p:nvGrpSpPr>
          <p:grpSpPr>
            <a:xfrm>
              <a:off x="7926849" y="3779239"/>
              <a:ext cx="147131" cy="147316"/>
              <a:chOff x="4504244" y="4334917"/>
              <a:chExt cx="609597" cy="677350"/>
            </a:xfrm>
          </p:grpSpPr>
          <p:sp>
            <p:nvSpPr>
              <p:cNvPr id="521" name="Oval 520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ACAC00"/>
              </a:solidFill>
              <a:ln>
                <a:solidFill>
                  <a:srgbClr val="ACA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8" name="Group 230"/>
            <p:cNvGrpSpPr>
              <a:grpSpLocks noChangeAspect="1"/>
            </p:cNvGrpSpPr>
            <p:nvPr/>
          </p:nvGrpSpPr>
          <p:grpSpPr>
            <a:xfrm>
              <a:off x="6798673" y="4532762"/>
              <a:ext cx="147131" cy="147316"/>
              <a:chOff x="4504244" y="4334917"/>
              <a:chExt cx="609597" cy="677350"/>
            </a:xfrm>
          </p:grpSpPr>
          <p:sp>
            <p:nvSpPr>
              <p:cNvPr id="519" name="Oval 518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9" name="Group 230"/>
            <p:cNvGrpSpPr>
              <a:grpSpLocks noChangeAspect="1"/>
            </p:cNvGrpSpPr>
            <p:nvPr/>
          </p:nvGrpSpPr>
          <p:grpSpPr>
            <a:xfrm>
              <a:off x="7433673" y="5002662"/>
              <a:ext cx="147131" cy="147316"/>
              <a:chOff x="4504244" y="4334917"/>
              <a:chExt cx="609597" cy="677350"/>
            </a:xfrm>
          </p:grpSpPr>
          <p:sp>
            <p:nvSpPr>
              <p:cNvPr id="517" name="Oval 516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0" name="Group 206"/>
            <p:cNvGrpSpPr>
              <a:grpSpLocks noChangeAspect="1"/>
            </p:cNvGrpSpPr>
            <p:nvPr/>
          </p:nvGrpSpPr>
          <p:grpSpPr>
            <a:xfrm>
              <a:off x="6808447" y="4724401"/>
              <a:ext cx="351196" cy="351638"/>
              <a:chOff x="4504244" y="4334917"/>
              <a:chExt cx="609597" cy="677350"/>
            </a:xfrm>
          </p:grpSpPr>
          <p:sp>
            <p:nvSpPr>
              <p:cNvPr id="515" name="Oval 514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20D213"/>
              </a:solidFill>
              <a:ln>
                <a:solidFill>
                  <a:srgbClr val="20D21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1" name="Group 203"/>
            <p:cNvGrpSpPr>
              <a:grpSpLocks noChangeAspect="1"/>
            </p:cNvGrpSpPr>
            <p:nvPr/>
          </p:nvGrpSpPr>
          <p:grpSpPr>
            <a:xfrm>
              <a:off x="6760573" y="4219501"/>
              <a:ext cx="122609" cy="122763"/>
              <a:chOff x="4504244" y="4334917"/>
              <a:chExt cx="609597" cy="677350"/>
            </a:xfrm>
          </p:grpSpPr>
          <p:sp>
            <p:nvSpPr>
              <p:cNvPr id="513" name="Oval 512"/>
              <p:cNvSpPr/>
              <p:nvPr/>
            </p:nvSpPr>
            <p:spPr>
              <a:xfrm>
                <a:off x="4504244" y="4334917"/>
                <a:ext cx="609597" cy="677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4752893" y="4504254"/>
                <a:ext cx="310168" cy="3386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2" name="Oval 511"/>
            <p:cNvSpPr/>
            <p:nvPr/>
          </p:nvSpPr>
          <p:spPr>
            <a:xfrm>
              <a:off x="6142021" y="5057953"/>
              <a:ext cx="103974" cy="1023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2" name="Text Box 80"/>
          <p:cNvSpPr txBox="1"/>
          <p:nvPr/>
        </p:nvSpPr>
        <p:spPr>
          <a:xfrm>
            <a:off x="3489960" y="12285387"/>
            <a:ext cx="2270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Size Distribution</a:t>
            </a:r>
            <a:endParaRPr lang="en-US" sz="2000" b="1" i="1" dirty="0">
              <a:effectLst/>
              <a:latin typeface="Arial"/>
              <a:ea typeface="ＭＳ 明朝"/>
              <a:cs typeface="Arial"/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1397364" y="12762463"/>
            <a:ext cx="1977929" cy="2098240"/>
          </a:xfrm>
          <a:prstGeom prst="ellipse">
            <a:avLst/>
          </a:prstGeom>
          <a:solidFill>
            <a:schemeClr val="bg1">
              <a:alpha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Text Box 81"/>
          <p:cNvSpPr txBox="1"/>
          <p:nvPr/>
        </p:nvSpPr>
        <p:spPr>
          <a:xfrm>
            <a:off x="1491117" y="13570608"/>
            <a:ext cx="1814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Composition</a:t>
            </a:r>
            <a:endParaRPr lang="en-US" sz="2000" b="1" i="1" dirty="0">
              <a:effectLst/>
              <a:latin typeface="Arial"/>
              <a:ea typeface="ＭＳ 明朝"/>
              <a:cs typeface="Arial"/>
            </a:endParaRPr>
          </a:p>
        </p:txBody>
      </p:sp>
      <p:pic>
        <p:nvPicPr>
          <p:cNvPr id="445" name="Picture 444" descr="qedmuz_prop.pn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t="74352" r="56423" b="2262"/>
          <a:stretch/>
        </p:blipFill>
        <p:spPr>
          <a:xfrm rot="3600000" flipH="1" flipV="1">
            <a:off x="7043316" y="13054703"/>
            <a:ext cx="696107" cy="228637"/>
          </a:xfrm>
          <a:prstGeom prst="rect">
            <a:avLst/>
          </a:prstGeom>
        </p:spPr>
      </p:pic>
      <p:cxnSp>
        <p:nvCxnSpPr>
          <p:cNvPr id="446" name="Straight Arrow Connector 445"/>
          <p:cNvCxnSpPr/>
          <p:nvPr/>
        </p:nvCxnSpPr>
        <p:spPr>
          <a:xfrm rot="21000000" flipH="1" flipV="1">
            <a:off x="7233951" y="12896866"/>
            <a:ext cx="12434" cy="30998"/>
          </a:xfrm>
          <a:prstGeom prst="straightConnector1">
            <a:avLst/>
          </a:prstGeom>
          <a:ln w="12700">
            <a:solidFill>
              <a:srgbClr val="D32F0F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7" name="Picture 446" descr="qedmuz_prop.pn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t="74352" r="56423" b="2262"/>
          <a:stretch/>
        </p:blipFill>
        <p:spPr>
          <a:xfrm rot="18000000" flipV="1">
            <a:off x="7598892" y="13042580"/>
            <a:ext cx="696107" cy="228637"/>
          </a:xfrm>
          <a:prstGeom prst="rect">
            <a:avLst/>
          </a:prstGeom>
        </p:spPr>
      </p:pic>
      <p:pic>
        <p:nvPicPr>
          <p:cNvPr id="448" name="Picture 447" descr="temp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32" y="15389135"/>
            <a:ext cx="1329027" cy="1161765"/>
          </a:xfrm>
          <a:prstGeom prst="rect">
            <a:avLst/>
          </a:prstGeom>
        </p:spPr>
      </p:pic>
      <p:sp>
        <p:nvSpPr>
          <p:cNvPr id="449" name="Rectangle 448"/>
          <p:cNvSpPr/>
          <p:nvPr/>
        </p:nvSpPr>
        <p:spPr>
          <a:xfrm>
            <a:off x="5295330" y="15497634"/>
            <a:ext cx="540417" cy="146114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" name="Oval 449"/>
          <p:cNvSpPr/>
          <p:nvPr/>
        </p:nvSpPr>
        <p:spPr>
          <a:xfrm>
            <a:off x="5460692" y="15657972"/>
            <a:ext cx="100277" cy="10256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5704354" y="15662485"/>
            <a:ext cx="142170" cy="178801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2" name="Picture 51" descr="sphere5_bi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5608" y="16067908"/>
            <a:ext cx="223746" cy="2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3" name="Oval 452"/>
          <p:cNvSpPr/>
          <p:nvPr/>
        </p:nvSpPr>
        <p:spPr>
          <a:xfrm>
            <a:off x="4909972" y="16145010"/>
            <a:ext cx="100277" cy="10256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4" name="Picture 51" descr="sphere5_bi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6087" y="15349668"/>
            <a:ext cx="223746" cy="2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" name="Oval 454"/>
          <p:cNvSpPr/>
          <p:nvPr/>
        </p:nvSpPr>
        <p:spPr>
          <a:xfrm>
            <a:off x="4857303" y="15414453"/>
            <a:ext cx="100277" cy="10256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6" name="Group 455"/>
          <p:cNvGrpSpPr/>
          <p:nvPr/>
        </p:nvGrpSpPr>
        <p:grpSpPr>
          <a:xfrm>
            <a:off x="7100876" y="13484777"/>
            <a:ext cx="1163702" cy="605524"/>
            <a:chOff x="5189410" y="2849939"/>
            <a:chExt cx="855789" cy="422924"/>
          </a:xfrm>
        </p:grpSpPr>
        <p:pic>
          <p:nvPicPr>
            <p:cNvPr id="470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48430" y="3049311"/>
              <a:ext cx="94713" cy="9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" name="Picture 470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54371" y="2903128"/>
              <a:ext cx="142071" cy="14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2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49086" y="3086312"/>
              <a:ext cx="94713" cy="9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3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20634" y="3052705"/>
              <a:ext cx="189427" cy="18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4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3338" y="3155253"/>
              <a:ext cx="94713" cy="9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5" name="Picture 474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4807" y="2879592"/>
              <a:ext cx="142071" cy="14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6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07500" y="2983768"/>
              <a:ext cx="189427" cy="18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7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9410" y="2966207"/>
              <a:ext cx="94713" cy="9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8" name="Picture 477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995" y="3021406"/>
              <a:ext cx="142071" cy="14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9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36334" y="2849939"/>
              <a:ext cx="94713" cy="9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0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14995" y="2904742"/>
              <a:ext cx="189427" cy="18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50486" y="2965092"/>
              <a:ext cx="94713" cy="9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2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15402" y="3125522"/>
              <a:ext cx="94713" cy="9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3" name="Picture 51" descr="sphere5_bi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96850" y="2952535"/>
              <a:ext cx="94713" cy="9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4" name="Oval 483"/>
            <p:cNvSpPr/>
            <p:nvPr/>
          </p:nvSpPr>
          <p:spPr>
            <a:xfrm>
              <a:off x="5611075" y="2994433"/>
              <a:ext cx="60827" cy="675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5799671" y="3011190"/>
              <a:ext cx="60827" cy="675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5452874" y="3205276"/>
              <a:ext cx="60827" cy="675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5503792" y="2939310"/>
              <a:ext cx="60827" cy="675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5299657" y="3056949"/>
              <a:ext cx="60827" cy="675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5586389" y="3180818"/>
              <a:ext cx="60827" cy="675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7" name="Text Box 81"/>
          <p:cNvSpPr txBox="1"/>
          <p:nvPr/>
        </p:nvSpPr>
        <p:spPr>
          <a:xfrm>
            <a:off x="1203960" y="10532787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Measurement Types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vailable during Field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C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ampaigns</a:t>
            </a:r>
            <a:endParaRPr lang="en-US" sz="2000" b="1" dirty="0">
              <a:solidFill>
                <a:srgbClr val="000000"/>
              </a:solidFill>
              <a:effectLst/>
              <a:latin typeface="Arial"/>
              <a:ea typeface="ＭＳ 明朝"/>
              <a:cs typeface="Arial"/>
            </a:endParaRPr>
          </a:p>
        </p:txBody>
      </p:sp>
      <p:grpSp>
        <p:nvGrpSpPr>
          <p:cNvPr id="458" name="Group 457"/>
          <p:cNvGrpSpPr/>
          <p:nvPr/>
        </p:nvGrpSpPr>
        <p:grpSpPr>
          <a:xfrm>
            <a:off x="7550983" y="12213178"/>
            <a:ext cx="202434" cy="1268900"/>
            <a:chOff x="4967734" y="4946204"/>
            <a:chExt cx="148870" cy="886254"/>
          </a:xfrm>
        </p:grpSpPr>
        <p:pic>
          <p:nvPicPr>
            <p:cNvPr id="468" name="Picture 467" descr="qedmuz_prop.pn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32" r="56422" b="2262"/>
            <a:stretch/>
          </p:blipFill>
          <p:spPr>
            <a:xfrm rot="5400000">
              <a:off x="4599042" y="5314896"/>
              <a:ext cx="886254" cy="148870"/>
            </a:xfrm>
            <a:prstGeom prst="rect">
              <a:avLst/>
            </a:prstGeom>
          </p:spPr>
        </p:pic>
        <p:cxnSp>
          <p:nvCxnSpPr>
            <p:cNvPr id="469" name="Straight Arrow Connector 468"/>
            <p:cNvCxnSpPr/>
            <p:nvPr/>
          </p:nvCxnSpPr>
          <p:spPr>
            <a:xfrm>
              <a:off x="5054868" y="5764725"/>
              <a:ext cx="0" cy="65705"/>
            </a:xfrm>
            <a:prstGeom prst="straightConnector1">
              <a:avLst/>
            </a:prstGeom>
            <a:ln w="12700">
              <a:solidFill>
                <a:srgbClr val="D32F0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9" name="Straight Arrow Connector 458"/>
          <p:cNvCxnSpPr/>
          <p:nvPr/>
        </p:nvCxnSpPr>
        <p:spPr>
          <a:xfrm rot="600000" flipV="1">
            <a:off x="8103443" y="12861754"/>
            <a:ext cx="12434" cy="30998"/>
          </a:xfrm>
          <a:prstGeom prst="straightConnector1">
            <a:avLst/>
          </a:prstGeom>
          <a:ln w="12700">
            <a:solidFill>
              <a:srgbClr val="D32F0F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0" name="Group 459"/>
          <p:cNvGrpSpPr/>
          <p:nvPr/>
        </p:nvGrpSpPr>
        <p:grpSpPr>
          <a:xfrm rot="600000">
            <a:off x="8214134" y="13362161"/>
            <a:ext cx="678143" cy="835958"/>
            <a:chOff x="5737170" y="2750635"/>
            <a:chExt cx="498708" cy="583869"/>
          </a:xfrm>
        </p:grpSpPr>
        <p:pic>
          <p:nvPicPr>
            <p:cNvPr id="461" name="Picture 460" descr="qedmuz_prop.pn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6" t="75235" r="56423" b="7316"/>
            <a:stretch/>
          </p:blipFill>
          <p:spPr>
            <a:xfrm rot="2700000">
              <a:off x="5658745" y="2829060"/>
              <a:ext cx="282303" cy="125454"/>
            </a:xfrm>
            <a:prstGeom prst="rect">
              <a:avLst/>
            </a:prstGeom>
          </p:spPr>
        </p:pic>
        <p:cxnSp>
          <p:nvCxnSpPr>
            <p:cNvPr id="462" name="Straight Arrow Connector 461"/>
            <p:cNvCxnSpPr/>
            <p:nvPr/>
          </p:nvCxnSpPr>
          <p:spPr>
            <a:xfrm rot="20100000">
              <a:off x="5870496" y="2974735"/>
              <a:ext cx="9144" cy="21650"/>
            </a:xfrm>
            <a:prstGeom prst="straightConnector1">
              <a:avLst/>
            </a:prstGeom>
            <a:ln w="12700">
              <a:solidFill>
                <a:srgbClr val="D32F0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63" name="Picture 462" descr="qedmuz_prop.pn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4" t="74444" r="56423" b="2262"/>
            <a:stretch/>
          </p:blipFill>
          <p:spPr>
            <a:xfrm rot="9900000">
              <a:off x="5947241" y="2903799"/>
              <a:ext cx="288637" cy="167473"/>
            </a:xfrm>
            <a:prstGeom prst="rect">
              <a:avLst/>
            </a:prstGeom>
          </p:spPr>
        </p:pic>
        <p:cxnSp>
          <p:nvCxnSpPr>
            <p:cNvPr id="464" name="Straight Arrow Connector 463"/>
            <p:cNvCxnSpPr/>
            <p:nvPr/>
          </p:nvCxnSpPr>
          <p:spPr>
            <a:xfrm rot="5700000">
              <a:off x="5969101" y="3010548"/>
              <a:ext cx="9144" cy="21650"/>
            </a:xfrm>
            <a:prstGeom prst="straightConnector1">
              <a:avLst/>
            </a:prstGeom>
            <a:ln w="12700">
              <a:solidFill>
                <a:srgbClr val="D32F0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65" name="Picture 464" descr="qedmuz_prop.pn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5" t="75235" r="56423" b="4630"/>
            <a:stretch/>
          </p:blipFill>
          <p:spPr>
            <a:xfrm rot="17100000">
              <a:off x="5733968" y="3125023"/>
              <a:ext cx="274195" cy="144767"/>
            </a:xfrm>
            <a:prstGeom prst="rect">
              <a:avLst/>
            </a:prstGeom>
          </p:spPr>
        </p:pic>
        <p:cxnSp>
          <p:nvCxnSpPr>
            <p:cNvPr id="466" name="Straight Arrow Connector 465"/>
            <p:cNvCxnSpPr/>
            <p:nvPr/>
          </p:nvCxnSpPr>
          <p:spPr>
            <a:xfrm rot="12900000">
              <a:off x="5899741" y="3076014"/>
              <a:ext cx="9144" cy="21650"/>
            </a:xfrm>
            <a:prstGeom prst="straightConnector1">
              <a:avLst/>
            </a:prstGeom>
            <a:ln w="12700">
              <a:solidFill>
                <a:srgbClr val="D32F0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Oval 466"/>
            <p:cNvSpPr/>
            <p:nvPr/>
          </p:nvSpPr>
          <p:spPr>
            <a:xfrm>
              <a:off x="5884674" y="2997843"/>
              <a:ext cx="60827" cy="675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3500560" y="12673986"/>
            <a:ext cx="2272761" cy="2393027"/>
            <a:chOff x="1988189" y="4003651"/>
            <a:chExt cx="1671393" cy="1671393"/>
          </a:xfrm>
        </p:grpSpPr>
        <p:sp>
          <p:nvSpPr>
            <p:cNvPr id="427" name="Up-Down Arrow 426"/>
            <p:cNvSpPr/>
            <p:nvPr/>
          </p:nvSpPr>
          <p:spPr>
            <a:xfrm>
              <a:off x="2634990" y="4003651"/>
              <a:ext cx="394153" cy="1671393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8" name="Up-Down Arrow 427"/>
            <p:cNvSpPr/>
            <p:nvPr/>
          </p:nvSpPr>
          <p:spPr>
            <a:xfrm rot="16200000">
              <a:off x="2626809" y="3995481"/>
              <a:ext cx="394153" cy="1671393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9" name="Text Box 80"/>
            <p:cNvSpPr txBox="1"/>
            <p:nvPr/>
          </p:nvSpPr>
          <p:spPr>
            <a:xfrm>
              <a:off x="2113640" y="4275509"/>
              <a:ext cx="1429613" cy="924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latin typeface="Arial"/>
                  <a:ea typeface="ＭＳ 明朝"/>
                  <a:cs typeface="Arial"/>
                </a:rPr>
                <a:t>consistency is important but often neglected</a:t>
              </a:r>
              <a:endParaRPr lang="en-US" sz="2000" b="1" dirty="0">
                <a:latin typeface="Arial"/>
                <a:ea typeface="ＭＳ 明朝"/>
                <a:cs typeface="Arial"/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6062568" y="12992224"/>
            <a:ext cx="2863338" cy="2885305"/>
            <a:chOff x="3872294" y="4189636"/>
            <a:chExt cx="2105704" cy="2015221"/>
          </a:xfrm>
        </p:grpSpPr>
        <p:grpSp>
          <p:nvGrpSpPr>
            <p:cNvPr id="387" name="Group 386"/>
            <p:cNvGrpSpPr/>
            <p:nvPr/>
          </p:nvGrpSpPr>
          <p:grpSpPr>
            <a:xfrm>
              <a:off x="5430563" y="4189636"/>
              <a:ext cx="547435" cy="1072903"/>
              <a:chOff x="5430563" y="4225922"/>
              <a:chExt cx="547435" cy="1072903"/>
            </a:xfrm>
          </p:grpSpPr>
          <p:sp>
            <p:nvSpPr>
              <p:cNvPr id="424" name="Rectangle 423"/>
              <p:cNvSpPr/>
              <p:nvPr/>
            </p:nvSpPr>
            <p:spPr>
              <a:xfrm>
                <a:off x="5430563" y="4225922"/>
                <a:ext cx="547435" cy="107290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3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Text Box 81"/>
              <p:cNvSpPr txBox="1"/>
              <p:nvPr/>
            </p:nvSpPr>
            <p:spPr>
              <a:xfrm>
                <a:off x="5474356" y="4274787"/>
                <a:ext cx="467147" cy="193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i="1" dirty="0" smtClean="0">
                    <a:solidFill>
                      <a:srgbClr val="000000"/>
                    </a:solidFill>
                    <a:latin typeface="Arial"/>
                    <a:ea typeface="ＭＳ 明朝"/>
                    <a:cs typeface="Arial"/>
                  </a:rPr>
                  <a:t>BC</a:t>
                </a:r>
              </a:p>
            </p:txBody>
          </p:sp>
          <p:sp>
            <p:nvSpPr>
              <p:cNvPr id="426" name="Text Box 81"/>
              <p:cNvSpPr txBox="1"/>
              <p:nvPr/>
            </p:nvSpPr>
            <p:spPr>
              <a:xfrm>
                <a:off x="5459758" y="5018378"/>
                <a:ext cx="480861" cy="193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i="1" dirty="0" err="1" smtClean="0">
                    <a:solidFill>
                      <a:srgbClr val="000000"/>
                    </a:solidFill>
                    <a:latin typeface="Arial"/>
                    <a:ea typeface="ＭＳ 明朝"/>
                    <a:cs typeface="Arial"/>
                  </a:rPr>
                  <a:t>BrC</a:t>
                </a:r>
                <a:endParaRPr lang="en-US" sz="1800" b="1" i="1" dirty="0" smtClean="0">
                  <a:solidFill>
                    <a:srgbClr val="000000"/>
                  </a:solidFill>
                  <a:latin typeface="Arial"/>
                  <a:ea typeface="ＭＳ 明朝"/>
                  <a:cs typeface="Arial"/>
                </a:endParaRPr>
              </a:p>
            </p:txBody>
          </p:sp>
        </p:grpSp>
        <p:cxnSp>
          <p:nvCxnSpPr>
            <p:cNvPr id="422" name="Straight Arrow Connector 421"/>
            <p:cNvCxnSpPr/>
            <p:nvPr/>
          </p:nvCxnSpPr>
          <p:spPr bwMode="auto">
            <a:xfrm flipH="1" flipV="1">
              <a:off x="5705856" y="5271230"/>
              <a:ext cx="8584" cy="93362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23" name="Straight Arrow Connector 422"/>
            <p:cNvCxnSpPr/>
            <p:nvPr/>
          </p:nvCxnSpPr>
          <p:spPr bwMode="auto">
            <a:xfrm flipH="1">
              <a:off x="3872294" y="6204857"/>
              <a:ext cx="1860849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pic>
        <p:nvPicPr>
          <p:cNvPr id="567" name="Picture 566" descr="0717_profile_opt.tif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"/>
          <a:stretch/>
        </p:blipFill>
        <p:spPr>
          <a:xfrm>
            <a:off x="651967" y="20362109"/>
            <a:ext cx="10058400" cy="2941390"/>
          </a:xfrm>
          <a:prstGeom prst="rect">
            <a:avLst/>
          </a:prstGeom>
        </p:spPr>
      </p:pic>
      <p:pic>
        <p:nvPicPr>
          <p:cNvPr id="568" name="Picture 567" descr="temp.tiff"/>
          <p:cNvPicPr>
            <a:picLocks noChangeAspect="1"/>
          </p:cNvPicPr>
          <p:nvPr/>
        </p:nvPicPr>
        <p:blipFill rotWithShape="1">
          <a:blip r:embed="rId13"/>
          <a:srcRect l="3648" t="7515" r="3670" b="6676"/>
          <a:stretch/>
        </p:blipFill>
        <p:spPr>
          <a:xfrm>
            <a:off x="10938967" y="20462207"/>
            <a:ext cx="3617978" cy="1539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69" name="Rectangle 568"/>
          <p:cNvSpPr/>
          <p:nvPr/>
        </p:nvSpPr>
        <p:spPr>
          <a:xfrm rot="900000">
            <a:off x="11640039" y="21155659"/>
            <a:ext cx="906879" cy="268989"/>
          </a:xfrm>
          <a:prstGeom prst="rect">
            <a:avLst/>
          </a:prstGeom>
          <a:solidFill>
            <a:srgbClr val="FFFF00">
              <a:alpha val="25000"/>
            </a:srgbClr>
          </a:solidFill>
          <a:ln w="12700">
            <a:solidFill>
              <a:srgbClr val="FFF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TextBox 569"/>
          <p:cNvSpPr txBox="1"/>
          <p:nvPr/>
        </p:nvSpPr>
        <p:spPr>
          <a:xfrm>
            <a:off x="13386253" y="21025777"/>
            <a:ext cx="943161" cy="4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  <a:latin typeface="Arial"/>
                <a:cs typeface="Arial"/>
              </a:rPr>
              <a:t>Ocean Column</a:t>
            </a:r>
            <a:endParaRPr lang="en-US" sz="1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71" name="TextBox 570"/>
          <p:cNvSpPr txBox="1"/>
          <p:nvPr/>
        </p:nvSpPr>
        <p:spPr>
          <a:xfrm>
            <a:off x="11656360" y="20569743"/>
            <a:ext cx="1085626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  <a:latin typeface="Arial"/>
                <a:cs typeface="Arial"/>
              </a:rPr>
              <a:t>Cape Cod Column</a:t>
            </a:r>
            <a:endParaRPr lang="en-US" sz="1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72" name="Rectangle 571"/>
          <p:cNvSpPr/>
          <p:nvPr/>
        </p:nvSpPr>
        <p:spPr>
          <a:xfrm rot="900000">
            <a:off x="13359586" y="21650501"/>
            <a:ext cx="906879" cy="268989"/>
          </a:xfrm>
          <a:prstGeom prst="rect">
            <a:avLst/>
          </a:prstGeom>
          <a:solidFill>
            <a:srgbClr val="FFFF00">
              <a:alpha val="25000"/>
            </a:srgbClr>
          </a:solidFill>
          <a:ln w="12700">
            <a:solidFill>
              <a:srgbClr val="FFF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TextBox 572"/>
          <p:cNvSpPr txBox="1"/>
          <p:nvPr/>
        </p:nvSpPr>
        <p:spPr>
          <a:xfrm>
            <a:off x="838200" y="23295174"/>
            <a:ext cx="3276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latin typeface="Arial"/>
                <a:cs typeface="Arial"/>
              </a:rPr>
              <a:t>s</a:t>
            </a:r>
            <a:r>
              <a:rPr lang="en-US" sz="1800" b="1" dirty="0" smtClean="0">
                <a:latin typeface="Arial"/>
                <a:cs typeface="Arial"/>
              </a:rPr>
              <a:t>cattering </a:t>
            </a:r>
            <a:r>
              <a:rPr lang="en-US" sz="1800" dirty="0" smtClean="0">
                <a:latin typeface="Arial"/>
                <a:cs typeface="Arial"/>
              </a:rPr>
              <a:t>at 550 nm (Mm</a:t>
            </a:r>
            <a:r>
              <a:rPr lang="en-US" sz="1800" baseline="30000" dirty="0" smtClean="0">
                <a:latin typeface="Arial"/>
                <a:cs typeface="Arial"/>
              </a:rPr>
              <a:t>-</a:t>
            </a:r>
            <a:r>
              <a:rPr lang="en-US" sz="1800" baseline="30000" dirty="0">
                <a:latin typeface="Arial"/>
                <a:cs typeface="Arial"/>
              </a:rPr>
              <a:t>1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  <a:p>
            <a:pPr algn="ctr"/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rom </a:t>
            </a:r>
            <a:r>
              <a:rPr lang="en-US" sz="1800" dirty="0" err="1" smtClean="0">
                <a:latin typeface="Arial"/>
                <a:cs typeface="Arial"/>
              </a:rPr>
              <a:t>nephelometer</a:t>
            </a:r>
            <a:r>
              <a:rPr lang="en-US" sz="1800" dirty="0" smtClean="0">
                <a:latin typeface="Arial"/>
                <a:cs typeface="Arial"/>
              </a:rPr>
              <a:t> (dry)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74" name="TextBox 573"/>
          <p:cNvSpPr txBox="1"/>
          <p:nvPr/>
        </p:nvSpPr>
        <p:spPr>
          <a:xfrm>
            <a:off x="4175840" y="23298604"/>
            <a:ext cx="330610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latin typeface="Arial"/>
                <a:cs typeface="Arial"/>
              </a:rPr>
              <a:t>a</a:t>
            </a:r>
            <a:r>
              <a:rPr lang="en-US" sz="1800" b="1" dirty="0" smtClean="0">
                <a:latin typeface="Arial"/>
                <a:cs typeface="Arial"/>
              </a:rPr>
              <a:t>bsorption</a:t>
            </a:r>
            <a:r>
              <a:rPr lang="en-US" sz="1800" dirty="0" smtClean="0">
                <a:latin typeface="Arial"/>
                <a:cs typeface="Arial"/>
              </a:rPr>
              <a:t> at 523 nm (Mm</a:t>
            </a:r>
            <a:r>
              <a:rPr lang="en-US" sz="1800" baseline="30000" dirty="0" smtClean="0">
                <a:latin typeface="Arial"/>
                <a:cs typeface="Arial"/>
              </a:rPr>
              <a:t>-1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rom PSAP (dry)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8190376" y="23298604"/>
            <a:ext cx="195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 smtClean="0">
                <a:latin typeface="Arial"/>
                <a:cs typeface="Arial"/>
              </a:rPr>
              <a:t>SSA </a:t>
            </a:r>
            <a:r>
              <a:rPr lang="en-US" sz="1800" dirty="0" smtClean="0">
                <a:latin typeface="Arial"/>
                <a:cs typeface="Arial"/>
              </a:rPr>
              <a:t>at 523 nm</a:t>
            </a:r>
          </a:p>
        </p:txBody>
      </p:sp>
      <p:sp>
        <p:nvSpPr>
          <p:cNvPr id="576" name="TextBox 575"/>
          <p:cNvSpPr txBox="1"/>
          <p:nvPr/>
        </p:nvSpPr>
        <p:spPr>
          <a:xfrm>
            <a:off x="1066800" y="19845528"/>
            <a:ext cx="13716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77" name="TextBox 576"/>
          <p:cNvSpPr txBox="1"/>
          <p:nvPr/>
        </p:nvSpPr>
        <p:spPr>
          <a:xfrm>
            <a:off x="2598746" y="19845528"/>
            <a:ext cx="120552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78" name="TextBox 577"/>
          <p:cNvSpPr txBox="1"/>
          <p:nvPr/>
        </p:nvSpPr>
        <p:spPr>
          <a:xfrm>
            <a:off x="4419600" y="19845528"/>
            <a:ext cx="1371599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79" name="TextBox 578"/>
          <p:cNvSpPr txBox="1"/>
          <p:nvPr/>
        </p:nvSpPr>
        <p:spPr>
          <a:xfrm>
            <a:off x="5954506" y="19845528"/>
            <a:ext cx="120552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80" name="TextBox 579"/>
          <p:cNvSpPr txBox="1"/>
          <p:nvPr/>
        </p:nvSpPr>
        <p:spPr>
          <a:xfrm>
            <a:off x="7772400" y="19845528"/>
            <a:ext cx="13716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81" name="TextBox 580"/>
          <p:cNvSpPr txBox="1"/>
          <p:nvPr/>
        </p:nvSpPr>
        <p:spPr>
          <a:xfrm>
            <a:off x="9310266" y="19845528"/>
            <a:ext cx="120552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99" name="TextBox 598"/>
          <p:cNvSpPr txBox="1"/>
          <p:nvPr/>
        </p:nvSpPr>
        <p:spPr>
          <a:xfrm>
            <a:off x="7718603" y="24307799"/>
            <a:ext cx="1368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rror due to scattering too low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00" name="Rectangle 599"/>
          <p:cNvSpPr/>
          <p:nvPr/>
        </p:nvSpPr>
        <p:spPr>
          <a:xfrm>
            <a:off x="7899866" y="20509277"/>
            <a:ext cx="1098530" cy="2018048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1" name="Straight Arrow Connector 600"/>
          <p:cNvCxnSpPr/>
          <p:nvPr/>
        </p:nvCxnSpPr>
        <p:spPr>
          <a:xfrm>
            <a:off x="8054950" y="22192976"/>
            <a:ext cx="359656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>
            <a:off x="8067033" y="22204917"/>
            <a:ext cx="0" cy="204193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3" name="TextBox 592"/>
          <p:cNvSpPr txBox="1"/>
          <p:nvPr/>
        </p:nvSpPr>
        <p:spPr>
          <a:xfrm>
            <a:off x="9144000" y="24307800"/>
            <a:ext cx="153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rror due to absorption too high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4" name="Rectangle 593"/>
          <p:cNvSpPr/>
          <p:nvPr/>
        </p:nvSpPr>
        <p:spPr>
          <a:xfrm>
            <a:off x="9372600" y="20497800"/>
            <a:ext cx="1098529" cy="2268350"/>
          </a:xfrm>
          <a:prstGeom prst="rect">
            <a:avLst/>
          </a:prstGeom>
          <a:solidFill>
            <a:srgbClr val="00009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5" name="Straight Arrow Connector 594"/>
          <p:cNvCxnSpPr/>
          <p:nvPr/>
        </p:nvCxnSpPr>
        <p:spPr>
          <a:xfrm flipH="1">
            <a:off x="10001872" y="22503445"/>
            <a:ext cx="309980" cy="46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>
            <a:off x="10299912" y="22491504"/>
            <a:ext cx="0" cy="175534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7" name="Rectangle 596"/>
          <p:cNvSpPr/>
          <p:nvPr/>
        </p:nvSpPr>
        <p:spPr>
          <a:xfrm>
            <a:off x="7904387" y="22564078"/>
            <a:ext cx="1098529" cy="417012"/>
          </a:xfrm>
          <a:prstGeom prst="rect">
            <a:avLst/>
          </a:prstGeom>
          <a:solidFill>
            <a:srgbClr val="00009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8" name="Straight Arrow Connector 597"/>
          <p:cNvCxnSpPr/>
          <p:nvPr/>
        </p:nvCxnSpPr>
        <p:spPr>
          <a:xfrm flipH="1">
            <a:off x="8581423" y="22861679"/>
            <a:ext cx="1718489" cy="1287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4" name="TextBox 583"/>
          <p:cNvSpPr txBox="1"/>
          <p:nvPr/>
        </p:nvSpPr>
        <p:spPr>
          <a:xfrm>
            <a:off x="5755942" y="24307800"/>
            <a:ext cx="14378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rror due to BC too high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991673" y="24006048"/>
            <a:ext cx="145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rror due to volume too low, except   &lt; 0.3 km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6" name="TextBox 585"/>
          <p:cNvSpPr txBox="1"/>
          <p:nvPr/>
        </p:nvSpPr>
        <p:spPr>
          <a:xfrm>
            <a:off x="2337371" y="24006048"/>
            <a:ext cx="16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cattering ok but mass too high - why ??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7" name="TextBox 586"/>
          <p:cNvSpPr txBox="1"/>
          <p:nvPr/>
        </p:nvSpPr>
        <p:spPr>
          <a:xfrm>
            <a:off x="4335491" y="24307800"/>
            <a:ext cx="143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BC ok aloft but too high &lt; 1 km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8" name="TextBox 587"/>
          <p:cNvSpPr txBox="1"/>
          <p:nvPr/>
        </p:nvSpPr>
        <p:spPr>
          <a:xfrm>
            <a:off x="4455368" y="24006048"/>
            <a:ext cx="2625972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rrors reflect bias in BC 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9" name="TextBox 588"/>
          <p:cNvSpPr txBox="1"/>
          <p:nvPr/>
        </p:nvSpPr>
        <p:spPr>
          <a:xfrm>
            <a:off x="8196219" y="24006048"/>
            <a:ext cx="195430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similar bias but …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0" name="TextBox 589"/>
          <p:cNvSpPr txBox="1"/>
          <p:nvPr/>
        </p:nvSpPr>
        <p:spPr>
          <a:xfrm>
            <a:off x="2515635" y="20489630"/>
            <a:ext cx="12656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bserved</a:t>
            </a:r>
          </a:p>
          <a:p>
            <a:pPr algn="r"/>
            <a:r>
              <a:rPr lang="en-US" sz="1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imulated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2" name="TextBox 591"/>
          <p:cNvSpPr txBox="1"/>
          <p:nvPr/>
        </p:nvSpPr>
        <p:spPr>
          <a:xfrm>
            <a:off x="10896600" y="22174200"/>
            <a:ext cx="3657600" cy="142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u</a:t>
            </a:r>
            <a:r>
              <a:rPr lang="en-US" sz="1800" dirty="0" smtClean="0">
                <a:latin typeface="Arial"/>
                <a:cs typeface="Arial"/>
              </a:rPr>
              <a:t>ncertainties in </a:t>
            </a:r>
            <a:r>
              <a:rPr lang="en-US" sz="1800" dirty="0" err="1" smtClean="0">
                <a:latin typeface="Arial"/>
                <a:cs typeface="Arial"/>
              </a:rPr>
              <a:t>radiative</a:t>
            </a:r>
            <a:r>
              <a:rPr lang="en-US" sz="1800" dirty="0" smtClean="0">
                <a:latin typeface="Arial"/>
                <a:cs typeface="Arial"/>
              </a:rPr>
              <a:t> forcing dominated by uncertainties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dirty="0" smtClean="0">
                <a:latin typeface="Arial"/>
                <a:cs typeface="Arial"/>
              </a:rPr>
              <a:t>SSA (</a:t>
            </a:r>
            <a:r>
              <a:rPr lang="en-US" sz="1800" dirty="0" err="1" smtClean="0">
                <a:latin typeface="Arial"/>
                <a:cs typeface="Arial"/>
              </a:rPr>
              <a:t>McComiskey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et al. </a:t>
            </a:r>
            <a:r>
              <a:rPr lang="en-US" sz="1800" dirty="0" smtClean="0">
                <a:latin typeface="Arial"/>
                <a:cs typeface="Arial"/>
              </a:rPr>
              <a:t>2008</a:t>
            </a:r>
            <a:r>
              <a:rPr lang="en-US" sz="1800" dirty="0">
                <a:latin typeface="Arial"/>
                <a:cs typeface="Arial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uncertainties in SSA of 0.02 result in uncertainties of ~1 W m</a:t>
            </a:r>
            <a:r>
              <a:rPr lang="en-US" sz="1800" baseline="30000" dirty="0" smtClean="0">
                <a:latin typeface="Arial"/>
                <a:cs typeface="Arial"/>
              </a:rPr>
              <a:t>-2</a:t>
            </a:r>
          </a:p>
        </p:txBody>
      </p:sp>
      <p:sp>
        <p:nvSpPr>
          <p:cNvPr id="681" name="TextBox 680"/>
          <p:cNvSpPr txBox="1"/>
          <p:nvPr/>
        </p:nvSpPr>
        <p:spPr>
          <a:xfrm>
            <a:off x="1005840" y="29489400"/>
            <a:ext cx="140038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most important assumption is used by the 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size distribution </a:t>
            </a:r>
            <a:r>
              <a:rPr lang="en-US" sz="3200" b="1" dirty="0" err="1" smtClean="0">
                <a:solidFill>
                  <a:srgbClr val="000090"/>
                </a:solidFill>
                <a:latin typeface="Arial"/>
                <a:cs typeface="Arial"/>
              </a:rPr>
              <a:t>instument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lang="en-US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701" name="TextBox 700"/>
          <p:cNvSpPr txBox="1"/>
          <p:nvPr/>
        </p:nvSpPr>
        <p:spPr>
          <a:xfrm>
            <a:off x="1005840" y="29972942"/>
            <a:ext cx="648004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latin typeface="Arial"/>
                <a:cs typeface="Arial"/>
              </a:rPr>
              <a:t>Optical </a:t>
            </a:r>
            <a:r>
              <a:rPr lang="en-US" sz="3200" dirty="0" smtClean="0">
                <a:solidFill>
                  <a:srgbClr val="595959"/>
                </a:solidFill>
                <a:latin typeface="Arial"/>
                <a:cs typeface="Arial"/>
              </a:rPr>
              <a:t>counter instruments </a:t>
            </a:r>
            <a:r>
              <a:rPr lang="en-US" sz="3200" dirty="0">
                <a:solidFill>
                  <a:srgbClr val="595959"/>
                </a:solidFill>
                <a:latin typeface="Arial"/>
                <a:cs typeface="Arial"/>
              </a:rPr>
              <a:t>rely on an </a:t>
            </a:r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assumed refractive index 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for non</a:t>
            </a:r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-absorbing aerosols</a:t>
            </a:r>
            <a:r>
              <a:rPr lang="en-US" sz="3200" dirty="0">
                <a:latin typeface="Arial"/>
                <a:cs typeface="Arial"/>
              </a:rPr>
              <a:t>. 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595959"/>
                </a:solidFill>
                <a:latin typeface="Arial"/>
                <a:cs typeface="Arial"/>
              </a:rPr>
              <a:t>To reach closure for scattering, </a:t>
            </a:r>
            <a:r>
              <a:rPr lang="en-US" sz="3200" dirty="0" err="1" smtClean="0">
                <a:solidFill>
                  <a:srgbClr val="595959"/>
                </a:solidFill>
                <a:latin typeface="Arial"/>
                <a:cs typeface="Arial"/>
              </a:rPr>
              <a:t>Kassianov</a:t>
            </a:r>
            <a:r>
              <a:rPr lang="en-US" sz="3200" dirty="0" smtClean="0">
                <a:solidFill>
                  <a:srgbClr val="595959"/>
                </a:solidFill>
                <a:latin typeface="Arial"/>
                <a:cs typeface="Arial"/>
              </a:rPr>
              <a:t> et al. (2015) showed that the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size distribution should be corrected </a:t>
            </a:r>
            <a:r>
              <a:rPr lang="en-US" sz="3200" dirty="0" smtClean="0">
                <a:solidFill>
                  <a:srgbClr val="595959"/>
                </a:solidFill>
                <a:latin typeface="Arial"/>
                <a:cs typeface="Arial"/>
              </a:rPr>
              <a:t>using more realistic refractive indices based on the available composition data (e.g. AMS and SP2 data). </a:t>
            </a:r>
            <a:endParaRPr lang="en-US" sz="3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711" name="Picture 710" descr="temp.tiff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b="7741"/>
          <a:stretch/>
        </p:blipFill>
        <p:spPr>
          <a:xfrm>
            <a:off x="8273374" y="32490093"/>
            <a:ext cx="2280483" cy="1988741"/>
          </a:xfrm>
          <a:prstGeom prst="rect">
            <a:avLst/>
          </a:prstGeom>
        </p:spPr>
      </p:pic>
      <p:sp>
        <p:nvSpPr>
          <p:cNvPr id="712" name="Rectangle 711"/>
          <p:cNvSpPr/>
          <p:nvPr/>
        </p:nvSpPr>
        <p:spPr>
          <a:xfrm>
            <a:off x="8510187" y="32698747"/>
            <a:ext cx="1838988" cy="15320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Freeform 712"/>
          <p:cNvSpPr/>
          <p:nvPr/>
        </p:nvSpPr>
        <p:spPr>
          <a:xfrm>
            <a:off x="8946282" y="33252496"/>
            <a:ext cx="1417116" cy="964348"/>
          </a:xfrm>
          <a:custGeom>
            <a:avLst/>
            <a:gdLst>
              <a:gd name="connsiteX0" fmla="*/ 0 w 3968750"/>
              <a:gd name="connsiteY0" fmla="*/ 2679700 h 2698750"/>
              <a:gd name="connsiteX1" fmla="*/ 88900 w 3968750"/>
              <a:gd name="connsiteY1" fmla="*/ 2565400 h 2698750"/>
              <a:gd name="connsiteX2" fmla="*/ 152400 w 3968750"/>
              <a:gd name="connsiteY2" fmla="*/ 2286000 h 2698750"/>
              <a:gd name="connsiteX3" fmla="*/ 222250 w 3968750"/>
              <a:gd name="connsiteY3" fmla="*/ 1797050 h 2698750"/>
              <a:gd name="connsiteX4" fmla="*/ 311150 w 3968750"/>
              <a:gd name="connsiteY4" fmla="*/ 1092200 h 2698750"/>
              <a:gd name="connsiteX5" fmla="*/ 381000 w 3968750"/>
              <a:gd name="connsiteY5" fmla="*/ 742950 h 2698750"/>
              <a:gd name="connsiteX6" fmla="*/ 400050 w 3968750"/>
              <a:gd name="connsiteY6" fmla="*/ 558800 h 2698750"/>
              <a:gd name="connsiteX7" fmla="*/ 438150 w 3968750"/>
              <a:gd name="connsiteY7" fmla="*/ 431800 h 2698750"/>
              <a:gd name="connsiteX8" fmla="*/ 476250 w 3968750"/>
              <a:gd name="connsiteY8" fmla="*/ 317500 h 2698750"/>
              <a:gd name="connsiteX9" fmla="*/ 476250 w 3968750"/>
              <a:gd name="connsiteY9" fmla="*/ 317500 h 2698750"/>
              <a:gd name="connsiteX10" fmla="*/ 533400 w 3968750"/>
              <a:gd name="connsiteY10" fmla="*/ 234950 h 2698750"/>
              <a:gd name="connsiteX11" fmla="*/ 603250 w 3968750"/>
              <a:gd name="connsiteY11" fmla="*/ 196850 h 2698750"/>
              <a:gd name="connsiteX12" fmla="*/ 603250 w 3968750"/>
              <a:gd name="connsiteY12" fmla="*/ 196850 h 2698750"/>
              <a:gd name="connsiteX13" fmla="*/ 698500 w 3968750"/>
              <a:gd name="connsiteY13" fmla="*/ 171450 h 2698750"/>
              <a:gd name="connsiteX14" fmla="*/ 749300 w 3968750"/>
              <a:gd name="connsiteY14" fmla="*/ 260350 h 2698750"/>
              <a:gd name="connsiteX15" fmla="*/ 781050 w 3968750"/>
              <a:gd name="connsiteY15" fmla="*/ 330200 h 2698750"/>
              <a:gd name="connsiteX16" fmla="*/ 844550 w 3968750"/>
              <a:gd name="connsiteY16" fmla="*/ 469900 h 2698750"/>
              <a:gd name="connsiteX17" fmla="*/ 901700 w 3968750"/>
              <a:gd name="connsiteY17" fmla="*/ 584200 h 2698750"/>
              <a:gd name="connsiteX18" fmla="*/ 958850 w 3968750"/>
              <a:gd name="connsiteY18" fmla="*/ 685800 h 2698750"/>
              <a:gd name="connsiteX19" fmla="*/ 1003300 w 3968750"/>
              <a:gd name="connsiteY19" fmla="*/ 768350 h 2698750"/>
              <a:gd name="connsiteX20" fmla="*/ 1003300 w 3968750"/>
              <a:gd name="connsiteY20" fmla="*/ 768350 h 2698750"/>
              <a:gd name="connsiteX21" fmla="*/ 1035050 w 3968750"/>
              <a:gd name="connsiteY21" fmla="*/ 857250 h 2698750"/>
              <a:gd name="connsiteX22" fmla="*/ 1035050 w 3968750"/>
              <a:gd name="connsiteY22" fmla="*/ 857250 h 2698750"/>
              <a:gd name="connsiteX23" fmla="*/ 1104900 w 3968750"/>
              <a:gd name="connsiteY23" fmla="*/ 901700 h 2698750"/>
              <a:gd name="connsiteX24" fmla="*/ 1155700 w 3968750"/>
              <a:gd name="connsiteY24" fmla="*/ 838200 h 2698750"/>
              <a:gd name="connsiteX25" fmla="*/ 1155700 w 3968750"/>
              <a:gd name="connsiteY25" fmla="*/ 838200 h 2698750"/>
              <a:gd name="connsiteX26" fmla="*/ 1225550 w 3968750"/>
              <a:gd name="connsiteY26" fmla="*/ 850900 h 2698750"/>
              <a:gd name="connsiteX27" fmla="*/ 1257300 w 3968750"/>
              <a:gd name="connsiteY27" fmla="*/ 958850 h 2698750"/>
              <a:gd name="connsiteX28" fmla="*/ 1301750 w 3968750"/>
              <a:gd name="connsiteY28" fmla="*/ 1136650 h 2698750"/>
              <a:gd name="connsiteX29" fmla="*/ 1352550 w 3968750"/>
              <a:gd name="connsiteY29" fmla="*/ 1492250 h 2698750"/>
              <a:gd name="connsiteX30" fmla="*/ 1397000 w 3968750"/>
              <a:gd name="connsiteY30" fmla="*/ 1771650 h 2698750"/>
              <a:gd name="connsiteX31" fmla="*/ 1447800 w 3968750"/>
              <a:gd name="connsiteY31" fmla="*/ 2000250 h 2698750"/>
              <a:gd name="connsiteX32" fmla="*/ 1479550 w 3968750"/>
              <a:gd name="connsiteY32" fmla="*/ 2171700 h 2698750"/>
              <a:gd name="connsiteX33" fmla="*/ 1562100 w 3968750"/>
              <a:gd name="connsiteY33" fmla="*/ 2330450 h 2698750"/>
              <a:gd name="connsiteX34" fmla="*/ 1651000 w 3968750"/>
              <a:gd name="connsiteY34" fmla="*/ 2425700 h 2698750"/>
              <a:gd name="connsiteX35" fmla="*/ 1752600 w 3968750"/>
              <a:gd name="connsiteY35" fmla="*/ 2533650 h 2698750"/>
              <a:gd name="connsiteX36" fmla="*/ 1822450 w 3968750"/>
              <a:gd name="connsiteY36" fmla="*/ 2641600 h 2698750"/>
              <a:gd name="connsiteX37" fmla="*/ 1898650 w 3968750"/>
              <a:gd name="connsiteY37" fmla="*/ 2692400 h 2698750"/>
              <a:gd name="connsiteX38" fmla="*/ 2063750 w 3968750"/>
              <a:gd name="connsiteY38" fmla="*/ 2698750 h 2698750"/>
              <a:gd name="connsiteX39" fmla="*/ 2343150 w 3968750"/>
              <a:gd name="connsiteY39" fmla="*/ 2698750 h 2698750"/>
              <a:gd name="connsiteX40" fmla="*/ 2628900 w 3968750"/>
              <a:gd name="connsiteY40" fmla="*/ 2635250 h 2698750"/>
              <a:gd name="connsiteX41" fmla="*/ 2857500 w 3968750"/>
              <a:gd name="connsiteY41" fmla="*/ 2482850 h 2698750"/>
              <a:gd name="connsiteX42" fmla="*/ 3073400 w 3968750"/>
              <a:gd name="connsiteY42" fmla="*/ 2279650 h 2698750"/>
              <a:gd name="connsiteX43" fmla="*/ 3244850 w 3968750"/>
              <a:gd name="connsiteY43" fmla="*/ 1943100 h 2698750"/>
              <a:gd name="connsiteX44" fmla="*/ 3359150 w 3968750"/>
              <a:gd name="connsiteY44" fmla="*/ 1581150 h 2698750"/>
              <a:gd name="connsiteX45" fmla="*/ 3460750 w 3968750"/>
              <a:gd name="connsiteY45" fmla="*/ 1098550 h 2698750"/>
              <a:gd name="connsiteX46" fmla="*/ 3536950 w 3968750"/>
              <a:gd name="connsiteY46" fmla="*/ 660400 h 2698750"/>
              <a:gd name="connsiteX47" fmla="*/ 3613150 w 3968750"/>
              <a:gd name="connsiteY47" fmla="*/ 247650 h 2698750"/>
              <a:gd name="connsiteX48" fmla="*/ 3670300 w 3968750"/>
              <a:gd name="connsiteY48" fmla="*/ 95250 h 2698750"/>
              <a:gd name="connsiteX49" fmla="*/ 3752850 w 3968750"/>
              <a:gd name="connsiteY49" fmla="*/ 0 h 2698750"/>
              <a:gd name="connsiteX50" fmla="*/ 3841750 w 3968750"/>
              <a:gd name="connsiteY50" fmla="*/ 0 h 2698750"/>
              <a:gd name="connsiteX51" fmla="*/ 3968750 w 3968750"/>
              <a:gd name="connsiteY51" fmla="*/ 571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68750" h="2698750">
                <a:moveTo>
                  <a:pt x="0" y="2679700"/>
                </a:moveTo>
                <a:lnTo>
                  <a:pt x="88900" y="2565400"/>
                </a:lnTo>
                <a:lnTo>
                  <a:pt x="152400" y="2286000"/>
                </a:lnTo>
                <a:lnTo>
                  <a:pt x="222250" y="1797050"/>
                </a:lnTo>
                <a:lnTo>
                  <a:pt x="311150" y="1092200"/>
                </a:lnTo>
                <a:lnTo>
                  <a:pt x="381000" y="742950"/>
                </a:lnTo>
                <a:lnTo>
                  <a:pt x="400050" y="558800"/>
                </a:lnTo>
                <a:lnTo>
                  <a:pt x="438150" y="431800"/>
                </a:lnTo>
                <a:lnTo>
                  <a:pt x="476250" y="317500"/>
                </a:lnTo>
                <a:lnTo>
                  <a:pt x="476250" y="317500"/>
                </a:lnTo>
                <a:lnTo>
                  <a:pt x="533400" y="234950"/>
                </a:lnTo>
                <a:lnTo>
                  <a:pt x="603250" y="196850"/>
                </a:lnTo>
                <a:lnTo>
                  <a:pt x="603250" y="196850"/>
                </a:lnTo>
                <a:lnTo>
                  <a:pt x="698500" y="171450"/>
                </a:lnTo>
                <a:lnTo>
                  <a:pt x="749300" y="260350"/>
                </a:lnTo>
                <a:lnTo>
                  <a:pt x="781050" y="330200"/>
                </a:lnTo>
                <a:lnTo>
                  <a:pt x="844550" y="469900"/>
                </a:lnTo>
                <a:lnTo>
                  <a:pt x="901700" y="584200"/>
                </a:lnTo>
                <a:lnTo>
                  <a:pt x="958850" y="685800"/>
                </a:lnTo>
                <a:lnTo>
                  <a:pt x="1003300" y="768350"/>
                </a:lnTo>
                <a:lnTo>
                  <a:pt x="1003300" y="768350"/>
                </a:lnTo>
                <a:lnTo>
                  <a:pt x="1035050" y="857250"/>
                </a:lnTo>
                <a:lnTo>
                  <a:pt x="1035050" y="857250"/>
                </a:lnTo>
                <a:lnTo>
                  <a:pt x="1104900" y="901700"/>
                </a:lnTo>
                <a:lnTo>
                  <a:pt x="1155700" y="838200"/>
                </a:lnTo>
                <a:lnTo>
                  <a:pt x="1155700" y="838200"/>
                </a:lnTo>
                <a:lnTo>
                  <a:pt x="1225550" y="850900"/>
                </a:lnTo>
                <a:lnTo>
                  <a:pt x="1257300" y="958850"/>
                </a:lnTo>
                <a:lnTo>
                  <a:pt x="1301750" y="1136650"/>
                </a:lnTo>
                <a:lnTo>
                  <a:pt x="1352550" y="1492250"/>
                </a:lnTo>
                <a:lnTo>
                  <a:pt x="1397000" y="1771650"/>
                </a:lnTo>
                <a:lnTo>
                  <a:pt x="1447800" y="2000250"/>
                </a:lnTo>
                <a:lnTo>
                  <a:pt x="1479550" y="2171700"/>
                </a:lnTo>
                <a:lnTo>
                  <a:pt x="1562100" y="2330450"/>
                </a:lnTo>
                <a:lnTo>
                  <a:pt x="1651000" y="2425700"/>
                </a:lnTo>
                <a:lnTo>
                  <a:pt x="1752600" y="2533650"/>
                </a:lnTo>
                <a:lnTo>
                  <a:pt x="1822450" y="2641600"/>
                </a:lnTo>
                <a:lnTo>
                  <a:pt x="1898650" y="2692400"/>
                </a:lnTo>
                <a:lnTo>
                  <a:pt x="2063750" y="2698750"/>
                </a:lnTo>
                <a:lnTo>
                  <a:pt x="2343150" y="2698750"/>
                </a:lnTo>
                <a:lnTo>
                  <a:pt x="2628900" y="2635250"/>
                </a:lnTo>
                <a:lnTo>
                  <a:pt x="2857500" y="2482850"/>
                </a:lnTo>
                <a:lnTo>
                  <a:pt x="3073400" y="2279650"/>
                </a:lnTo>
                <a:lnTo>
                  <a:pt x="3244850" y="1943100"/>
                </a:lnTo>
                <a:lnTo>
                  <a:pt x="3359150" y="1581150"/>
                </a:lnTo>
                <a:lnTo>
                  <a:pt x="3460750" y="1098550"/>
                </a:lnTo>
                <a:lnTo>
                  <a:pt x="3536950" y="660400"/>
                </a:lnTo>
                <a:lnTo>
                  <a:pt x="3613150" y="247650"/>
                </a:lnTo>
                <a:lnTo>
                  <a:pt x="3670300" y="95250"/>
                </a:lnTo>
                <a:lnTo>
                  <a:pt x="3752850" y="0"/>
                </a:lnTo>
                <a:lnTo>
                  <a:pt x="3841750" y="0"/>
                </a:lnTo>
                <a:lnTo>
                  <a:pt x="3968750" y="57150"/>
                </a:lnTo>
              </a:path>
            </a:pathLst>
          </a:custGeom>
          <a:ln w="254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Freeform 713"/>
          <p:cNvSpPr/>
          <p:nvPr/>
        </p:nvSpPr>
        <p:spPr>
          <a:xfrm>
            <a:off x="8959887" y="33100469"/>
            <a:ext cx="863874" cy="1114106"/>
          </a:xfrm>
          <a:custGeom>
            <a:avLst/>
            <a:gdLst>
              <a:gd name="connsiteX0" fmla="*/ 0 w 2419350"/>
              <a:gd name="connsiteY0" fmla="*/ 3117850 h 3117850"/>
              <a:gd name="connsiteX1" fmla="*/ 101600 w 2419350"/>
              <a:gd name="connsiteY1" fmla="*/ 2990850 h 3117850"/>
              <a:gd name="connsiteX2" fmla="*/ 171450 w 2419350"/>
              <a:gd name="connsiteY2" fmla="*/ 2679700 h 3117850"/>
              <a:gd name="connsiteX3" fmla="*/ 222250 w 2419350"/>
              <a:gd name="connsiteY3" fmla="*/ 2286000 h 3117850"/>
              <a:gd name="connsiteX4" fmla="*/ 254000 w 2419350"/>
              <a:gd name="connsiteY4" fmla="*/ 1993900 h 3117850"/>
              <a:gd name="connsiteX5" fmla="*/ 266700 w 2419350"/>
              <a:gd name="connsiteY5" fmla="*/ 1625600 h 3117850"/>
              <a:gd name="connsiteX6" fmla="*/ 298450 w 2419350"/>
              <a:gd name="connsiteY6" fmla="*/ 1327150 h 3117850"/>
              <a:gd name="connsiteX7" fmla="*/ 323850 w 2419350"/>
              <a:gd name="connsiteY7" fmla="*/ 1085850 h 3117850"/>
              <a:gd name="connsiteX8" fmla="*/ 342900 w 2419350"/>
              <a:gd name="connsiteY8" fmla="*/ 819150 h 3117850"/>
              <a:gd name="connsiteX9" fmla="*/ 393700 w 2419350"/>
              <a:gd name="connsiteY9" fmla="*/ 590550 h 3117850"/>
              <a:gd name="connsiteX10" fmla="*/ 438150 w 2419350"/>
              <a:gd name="connsiteY10" fmla="*/ 393700 h 3117850"/>
              <a:gd name="connsiteX11" fmla="*/ 476250 w 2419350"/>
              <a:gd name="connsiteY11" fmla="*/ 241300 h 3117850"/>
              <a:gd name="connsiteX12" fmla="*/ 527050 w 2419350"/>
              <a:gd name="connsiteY12" fmla="*/ 133350 h 3117850"/>
              <a:gd name="connsiteX13" fmla="*/ 603250 w 2419350"/>
              <a:gd name="connsiteY13" fmla="*/ 57150 h 3117850"/>
              <a:gd name="connsiteX14" fmla="*/ 679450 w 2419350"/>
              <a:gd name="connsiteY14" fmla="*/ 0 h 3117850"/>
              <a:gd name="connsiteX15" fmla="*/ 679450 w 2419350"/>
              <a:gd name="connsiteY15" fmla="*/ 0 h 3117850"/>
              <a:gd name="connsiteX16" fmla="*/ 774700 w 2419350"/>
              <a:gd name="connsiteY16" fmla="*/ 114300 h 3117850"/>
              <a:gd name="connsiteX17" fmla="*/ 844550 w 2419350"/>
              <a:gd name="connsiteY17" fmla="*/ 285750 h 3117850"/>
              <a:gd name="connsiteX18" fmla="*/ 901700 w 2419350"/>
              <a:gd name="connsiteY18" fmla="*/ 412750 h 3117850"/>
              <a:gd name="connsiteX19" fmla="*/ 965200 w 2419350"/>
              <a:gd name="connsiteY19" fmla="*/ 565150 h 3117850"/>
              <a:gd name="connsiteX20" fmla="*/ 1041400 w 2419350"/>
              <a:gd name="connsiteY20" fmla="*/ 711200 h 3117850"/>
              <a:gd name="connsiteX21" fmla="*/ 1073150 w 2419350"/>
              <a:gd name="connsiteY21" fmla="*/ 800100 h 3117850"/>
              <a:gd name="connsiteX22" fmla="*/ 1098550 w 2419350"/>
              <a:gd name="connsiteY22" fmla="*/ 850900 h 3117850"/>
              <a:gd name="connsiteX23" fmla="*/ 1104900 w 2419350"/>
              <a:gd name="connsiteY23" fmla="*/ 850900 h 3117850"/>
              <a:gd name="connsiteX24" fmla="*/ 1162050 w 2419350"/>
              <a:gd name="connsiteY24" fmla="*/ 819150 h 3117850"/>
              <a:gd name="connsiteX25" fmla="*/ 1162050 w 2419350"/>
              <a:gd name="connsiteY25" fmla="*/ 819150 h 3117850"/>
              <a:gd name="connsiteX26" fmla="*/ 1206500 w 2419350"/>
              <a:gd name="connsiteY26" fmla="*/ 698500 h 3117850"/>
              <a:gd name="connsiteX27" fmla="*/ 1206500 w 2419350"/>
              <a:gd name="connsiteY27" fmla="*/ 698500 h 3117850"/>
              <a:gd name="connsiteX28" fmla="*/ 1263650 w 2419350"/>
              <a:gd name="connsiteY28" fmla="*/ 641350 h 3117850"/>
              <a:gd name="connsiteX29" fmla="*/ 1308100 w 2419350"/>
              <a:gd name="connsiteY29" fmla="*/ 711200 h 3117850"/>
              <a:gd name="connsiteX30" fmla="*/ 1339850 w 2419350"/>
              <a:gd name="connsiteY30" fmla="*/ 901700 h 3117850"/>
              <a:gd name="connsiteX31" fmla="*/ 1358900 w 2419350"/>
              <a:gd name="connsiteY31" fmla="*/ 1193800 h 3117850"/>
              <a:gd name="connsiteX32" fmla="*/ 1390650 w 2419350"/>
              <a:gd name="connsiteY32" fmla="*/ 1447800 h 3117850"/>
              <a:gd name="connsiteX33" fmla="*/ 1428750 w 2419350"/>
              <a:gd name="connsiteY33" fmla="*/ 1784350 h 3117850"/>
              <a:gd name="connsiteX34" fmla="*/ 1466850 w 2419350"/>
              <a:gd name="connsiteY34" fmla="*/ 2076450 h 3117850"/>
              <a:gd name="connsiteX35" fmla="*/ 1504950 w 2419350"/>
              <a:gd name="connsiteY35" fmla="*/ 2311400 h 3117850"/>
              <a:gd name="connsiteX36" fmla="*/ 1555750 w 2419350"/>
              <a:gd name="connsiteY36" fmla="*/ 2432050 h 3117850"/>
              <a:gd name="connsiteX37" fmla="*/ 1600200 w 2419350"/>
              <a:gd name="connsiteY37" fmla="*/ 2578100 h 3117850"/>
              <a:gd name="connsiteX38" fmla="*/ 1701800 w 2419350"/>
              <a:gd name="connsiteY38" fmla="*/ 2762250 h 3117850"/>
              <a:gd name="connsiteX39" fmla="*/ 1809750 w 2419350"/>
              <a:gd name="connsiteY39" fmla="*/ 2908300 h 3117850"/>
              <a:gd name="connsiteX40" fmla="*/ 1885950 w 2419350"/>
              <a:gd name="connsiteY40" fmla="*/ 2984500 h 3117850"/>
              <a:gd name="connsiteX41" fmla="*/ 2025650 w 2419350"/>
              <a:gd name="connsiteY41" fmla="*/ 3035300 h 3117850"/>
              <a:gd name="connsiteX42" fmla="*/ 2197100 w 2419350"/>
              <a:gd name="connsiteY42" fmla="*/ 3067050 h 3117850"/>
              <a:gd name="connsiteX43" fmla="*/ 2362200 w 2419350"/>
              <a:gd name="connsiteY43" fmla="*/ 3054350 h 3117850"/>
              <a:gd name="connsiteX44" fmla="*/ 2419350 w 2419350"/>
              <a:gd name="connsiteY44" fmla="*/ 3048000 h 31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19350" h="3117850">
                <a:moveTo>
                  <a:pt x="0" y="3117850"/>
                </a:moveTo>
                <a:lnTo>
                  <a:pt x="101600" y="2990850"/>
                </a:lnTo>
                <a:lnTo>
                  <a:pt x="171450" y="2679700"/>
                </a:lnTo>
                <a:lnTo>
                  <a:pt x="222250" y="2286000"/>
                </a:lnTo>
                <a:lnTo>
                  <a:pt x="254000" y="1993900"/>
                </a:lnTo>
                <a:lnTo>
                  <a:pt x="266700" y="1625600"/>
                </a:lnTo>
                <a:lnTo>
                  <a:pt x="298450" y="1327150"/>
                </a:lnTo>
                <a:lnTo>
                  <a:pt x="323850" y="1085850"/>
                </a:lnTo>
                <a:lnTo>
                  <a:pt x="342900" y="819150"/>
                </a:lnTo>
                <a:lnTo>
                  <a:pt x="393700" y="590550"/>
                </a:lnTo>
                <a:lnTo>
                  <a:pt x="438150" y="393700"/>
                </a:lnTo>
                <a:lnTo>
                  <a:pt x="476250" y="241300"/>
                </a:lnTo>
                <a:lnTo>
                  <a:pt x="527050" y="133350"/>
                </a:lnTo>
                <a:lnTo>
                  <a:pt x="603250" y="57150"/>
                </a:lnTo>
                <a:lnTo>
                  <a:pt x="679450" y="0"/>
                </a:lnTo>
                <a:lnTo>
                  <a:pt x="679450" y="0"/>
                </a:lnTo>
                <a:lnTo>
                  <a:pt x="774700" y="114300"/>
                </a:lnTo>
                <a:lnTo>
                  <a:pt x="844550" y="285750"/>
                </a:lnTo>
                <a:lnTo>
                  <a:pt x="901700" y="412750"/>
                </a:lnTo>
                <a:lnTo>
                  <a:pt x="965200" y="565150"/>
                </a:lnTo>
                <a:lnTo>
                  <a:pt x="1041400" y="711200"/>
                </a:lnTo>
                <a:lnTo>
                  <a:pt x="1073150" y="800100"/>
                </a:lnTo>
                <a:lnTo>
                  <a:pt x="1098550" y="850900"/>
                </a:lnTo>
                <a:lnTo>
                  <a:pt x="1104900" y="850900"/>
                </a:lnTo>
                <a:cubicBezTo>
                  <a:pt x="1158377" y="824161"/>
                  <a:pt x="1142313" y="838887"/>
                  <a:pt x="1162050" y="819150"/>
                </a:cubicBezTo>
                <a:lnTo>
                  <a:pt x="1162050" y="819150"/>
                </a:lnTo>
                <a:lnTo>
                  <a:pt x="1206500" y="698500"/>
                </a:lnTo>
                <a:lnTo>
                  <a:pt x="1206500" y="698500"/>
                </a:lnTo>
                <a:lnTo>
                  <a:pt x="1263650" y="641350"/>
                </a:lnTo>
                <a:lnTo>
                  <a:pt x="1308100" y="711200"/>
                </a:lnTo>
                <a:lnTo>
                  <a:pt x="1339850" y="901700"/>
                </a:lnTo>
                <a:lnTo>
                  <a:pt x="1358900" y="1193800"/>
                </a:lnTo>
                <a:lnTo>
                  <a:pt x="1390650" y="1447800"/>
                </a:lnTo>
                <a:lnTo>
                  <a:pt x="1428750" y="1784350"/>
                </a:lnTo>
                <a:lnTo>
                  <a:pt x="1466850" y="2076450"/>
                </a:lnTo>
                <a:lnTo>
                  <a:pt x="1504950" y="2311400"/>
                </a:lnTo>
                <a:lnTo>
                  <a:pt x="1555750" y="2432050"/>
                </a:lnTo>
                <a:lnTo>
                  <a:pt x="1600200" y="2578100"/>
                </a:lnTo>
                <a:lnTo>
                  <a:pt x="1701800" y="2762250"/>
                </a:lnTo>
                <a:lnTo>
                  <a:pt x="1809750" y="2908300"/>
                </a:lnTo>
                <a:lnTo>
                  <a:pt x="1885950" y="2984500"/>
                </a:lnTo>
                <a:lnTo>
                  <a:pt x="2025650" y="3035300"/>
                </a:lnTo>
                <a:lnTo>
                  <a:pt x="2197100" y="3067050"/>
                </a:lnTo>
                <a:lnTo>
                  <a:pt x="2362200" y="3054350"/>
                </a:lnTo>
                <a:lnTo>
                  <a:pt x="2419350" y="3048000"/>
                </a:lnTo>
              </a:path>
            </a:pathLst>
          </a:cu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TextBox 714"/>
          <p:cNvSpPr txBox="1"/>
          <p:nvPr/>
        </p:nvSpPr>
        <p:spPr>
          <a:xfrm>
            <a:off x="8497131" y="32637298"/>
            <a:ext cx="182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Volume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716" name="TextBox 715"/>
          <p:cNvSpPr txBox="1"/>
          <p:nvPr/>
        </p:nvSpPr>
        <p:spPr>
          <a:xfrm>
            <a:off x="8406146" y="34518600"/>
            <a:ext cx="197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d</a:t>
            </a:r>
            <a:r>
              <a:rPr lang="en-US" sz="1400" dirty="0" smtClean="0">
                <a:latin typeface="Arial"/>
                <a:cs typeface="Arial"/>
              </a:rPr>
              <a:t>iameter (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latin typeface="Arial"/>
                <a:cs typeface="Arial"/>
              </a:rPr>
              <a:t>m)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17" name="TextBox 716"/>
          <p:cNvSpPr txBox="1"/>
          <p:nvPr/>
        </p:nvSpPr>
        <p:spPr>
          <a:xfrm rot="16200000">
            <a:off x="7093456" y="33251485"/>
            <a:ext cx="197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/>
                <a:cs typeface="Arial"/>
              </a:rPr>
              <a:t>dV</a:t>
            </a:r>
            <a:r>
              <a:rPr lang="en-US" sz="1400" dirty="0" smtClean="0">
                <a:latin typeface="Arial"/>
                <a:cs typeface="Arial"/>
              </a:rPr>
              <a:t>/</a:t>
            </a:r>
            <a:r>
              <a:rPr lang="en-US" sz="1400" dirty="0" err="1" smtClean="0">
                <a:latin typeface="Arial"/>
                <a:cs typeface="Arial"/>
              </a:rPr>
              <a:t>dlogD</a:t>
            </a:r>
            <a:r>
              <a:rPr lang="en-US" sz="1400" baseline="-25000" dirty="0" err="1" smtClean="0">
                <a:latin typeface="Arial"/>
                <a:cs typeface="Arial"/>
              </a:rPr>
              <a:t>p</a:t>
            </a:r>
            <a:r>
              <a:rPr lang="en-US" sz="1400" baseline="-250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(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latin typeface="Arial"/>
                <a:cs typeface="Arial"/>
              </a:rPr>
              <a:t>m</a:t>
            </a:r>
            <a:r>
              <a:rPr lang="en-US" sz="1400" baseline="30000" dirty="0" smtClean="0">
                <a:latin typeface="Arial"/>
                <a:cs typeface="Arial"/>
              </a:rPr>
              <a:t>3</a:t>
            </a:r>
            <a:r>
              <a:rPr lang="en-US" sz="1400" dirty="0" smtClean="0">
                <a:latin typeface="Arial"/>
                <a:cs typeface="Arial"/>
              </a:rPr>
              <a:t> cm</a:t>
            </a:r>
            <a:r>
              <a:rPr lang="en-US" sz="1400" baseline="30000" dirty="0" smtClean="0">
                <a:latin typeface="Arial"/>
                <a:cs typeface="Arial"/>
              </a:rPr>
              <a:t>-3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704" name="Picture 703" descr="temp.tiff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3"/>
          <a:stretch/>
        </p:blipFill>
        <p:spPr>
          <a:xfrm>
            <a:off x="7877727" y="30594172"/>
            <a:ext cx="2678541" cy="1942438"/>
          </a:xfrm>
          <a:prstGeom prst="rect">
            <a:avLst/>
          </a:prstGeom>
        </p:spPr>
      </p:pic>
      <p:sp>
        <p:nvSpPr>
          <p:cNvPr id="705" name="Rectangle 704"/>
          <p:cNvSpPr/>
          <p:nvPr/>
        </p:nvSpPr>
        <p:spPr>
          <a:xfrm>
            <a:off x="8788797" y="30732163"/>
            <a:ext cx="1554224" cy="1558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Freeform 705"/>
          <p:cNvSpPr/>
          <p:nvPr/>
        </p:nvSpPr>
        <p:spPr>
          <a:xfrm>
            <a:off x="8960246" y="30788105"/>
            <a:ext cx="1371594" cy="1439582"/>
          </a:xfrm>
          <a:custGeom>
            <a:avLst/>
            <a:gdLst>
              <a:gd name="connsiteX0" fmla="*/ 0 w 4494146"/>
              <a:gd name="connsiteY0" fmla="*/ 757081 h 4713444"/>
              <a:gd name="connsiteX1" fmla="*/ 109911 w 4494146"/>
              <a:gd name="connsiteY1" fmla="*/ 341908 h 4713444"/>
              <a:gd name="connsiteX2" fmla="*/ 183185 w 4494146"/>
              <a:gd name="connsiteY2" fmla="*/ 158743 h 4713444"/>
              <a:gd name="connsiteX3" fmla="*/ 280884 w 4494146"/>
              <a:gd name="connsiteY3" fmla="*/ 24422 h 4713444"/>
              <a:gd name="connsiteX4" fmla="*/ 280884 w 4494146"/>
              <a:gd name="connsiteY4" fmla="*/ 24422 h 4713444"/>
              <a:gd name="connsiteX5" fmla="*/ 500706 w 4494146"/>
              <a:gd name="connsiteY5" fmla="*/ 0 h 4713444"/>
              <a:gd name="connsiteX6" fmla="*/ 647255 w 4494146"/>
              <a:gd name="connsiteY6" fmla="*/ 158743 h 4713444"/>
              <a:gd name="connsiteX7" fmla="*/ 806015 w 4494146"/>
              <a:gd name="connsiteY7" fmla="*/ 354119 h 4713444"/>
              <a:gd name="connsiteX8" fmla="*/ 1001413 w 4494146"/>
              <a:gd name="connsiteY8" fmla="*/ 659393 h 4713444"/>
              <a:gd name="connsiteX9" fmla="*/ 1172386 w 4494146"/>
              <a:gd name="connsiteY9" fmla="*/ 915824 h 4713444"/>
              <a:gd name="connsiteX10" fmla="*/ 1233448 w 4494146"/>
              <a:gd name="connsiteY10" fmla="*/ 1074567 h 4713444"/>
              <a:gd name="connsiteX11" fmla="*/ 1416633 w 4494146"/>
              <a:gd name="connsiteY11" fmla="*/ 1196677 h 4713444"/>
              <a:gd name="connsiteX12" fmla="*/ 1526544 w 4494146"/>
              <a:gd name="connsiteY12" fmla="*/ 1428686 h 4713444"/>
              <a:gd name="connsiteX13" fmla="*/ 1636455 w 4494146"/>
              <a:gd name="connsiteY13" fmla="*/ 1770594 h 4713444"/>
              <a:gd name="connsiteX14" fmla="*/ 1783004 w 4494146"/>
              <a:gd name="connsiteY14" fmla="*/ 2124713 h 4713444"/>
              <a:gd name="connsiteX15" fmla="*/ 1917340 w 4494146"/>
              <a:gd name="connsiteY15" fmla="*/ 2466621 h 4713444"/>
              <a:gd name="connsiteX16" fmla="*/ 2015038 w 4494146"/>
              <a:gd name="connsiteY16" fmla="*/ 2747474 h 4713444"/>
              <a:gd name="connsiteX17" fmla="*/ 2063888 w 4494146"/>
              <a:gd name="connsiteY17" fmla="*/ 2967271 h 4713444"/>
              <a:gd name="connsiteX18" fmla="*/ 2124950 w 4494146"/>
              <a:gd name="connsiteY18" fmla="*/ 3174858 h 4713444"/>
              <a:gd name="connsiteX19" fmla="*/ 2222648 w 4494146"/>
              <a:gd name="connsiteY19" fmla="*/ 3504555 h 4713444"/>
              <a:gd name="connsiteX20" fmla="*/ 2393621 w 4494146"/>
              <a:gd name="connsiteY20" fmla="*/ 3773197 h 4713444"/>
              <a:gd name="connsiteX21" fmla="*/ 2503533 w 4494146"/>
              <a:gd name="connsiteY21" fmla="*/ 3895307 h 4713444"/>
              <a:gd name="connsiteX22" fmla="*/ 2662293 w 4494146"/>
              <a:gd name="connsiteY22" fmla="*/ 4102894 h 4713444"/>
              <a:gd name="connsiteX23" fmla="*/ 2845478 w 4494146"/>
              <a:gd name="connsiteY23" fmla="*/ 4225004 h 4713444"/>
              <a:gd name="connsiteX24" fmla="*/ 3138575 w 4494146"/>
              <a:gd name="connsiteY24" fmla="*/ 4334903 h 4713444"/>
              <a:gd name="connsiteX25" fmla="*/ 3395034 w 4494146"/>
              <a:gd name="connsiteY25" fmla="*/ 4395958 h 4713444"/>
              <a:gd name="connsiteX26" fmla="*/ 3920166 w 4494146"/>
              <a:gd name="connsiteY26" fmla="*/ 4542490 h 4713444"/>
              <a:gd name="connsiteX27" fmla="*/ 4494146 w 4494146"/>
              <a:gd name="connsiteY27" fmla="*/ 4713444 h 471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94146" h="4713444">
                <a:moveTo>
                  <a:pt x="0" y="757081"/>
                </a:moveTo>
                <a:lnTo>
                  <a:pt x="109911" y="341908"/>
                </a:lnTo>
                <a:lnTo>
                  <a:pt x="183185" y="158743"/>
                </a:lnTo>
                <a:lnTo>
                  <a:pt x="280884" y="24422"/>
                </a:lnTo>
                <a:lnTo>
                  <a:pt x="280884" y="24422"/>
                </a:lnTo>
                <a:lnTo>
                  <a:pt x="500706" y="0"/>
                </a:lnTo>
                <a:lnTo>
                  <a:pt x="647255" y="158743"/>
                </a:lnTo>
                <a:lnTo>
                  <a:pt x="806015" y="354119"/>
                </a:lnTo>
                <a:lnTo>
                  <a:pt x="1001413" y="659393"/>
                </a:lnTo>
                <a:lnTo>
                  <a:pt x="1172386" y="915824"/>
                </a:lnTo>
                <a:lnTo>
                  <a:pt x="1233448" y="1074567"/>
                </a:lnTo>
                <a:lnTo>
                  <a:pt x="1416633" y="1196677"/>
                </a:lnTo>
                <a:lnTo>
                  <a:pt x="1526544" y="1428686"/>
                </a:lnTo>
                <a:lnTo>
                  <a:pt x="1636455" y="1770594"/>
                </a:lnTo>
                <a:lnTo>
                  <a:pt x="1783004" y="2124713"/>
                </a:lnTo>
                <a:lnTo>
                  <a:pt x="1917340" y="2466621"/>
                </a:lnTo>
                <a:lnTo>
                  <a:pt x="2015038" y="2747474"/>
                </a:lnTo>
                <a:lnTo>
                  <a:pt x="2063888" y="2967271"/>
                </a:lnTo>
                <a:lnTo>
                  <a:pt x="2124950" y="3174858"/>
                </a:lnTo>
                <a:lnTo>
                  <a:pt x="2222648" y="3504555"/>
                </a:lnTo>
                <a:lnTo>
                  <a:pt x="2393621" y="3773197"/>
                </a:lnTo>
                <a:lnTo>
                  <a:pt x="2503533" y="3895307"/>
                </a:lnTo>
                <a:lnTo>
                  <a:pt x="2662293" y="4102894"/>
                </a:lnTo>
                <a:lnTo>
                  <a:pt x="2845478" y="4225004"/>
                </a:lnTo>
                <a:lnTo>
                  <a:pt x="3138575" y="4334903"/>
                </a:lnTo>
                <a:lnTo>
                  <a:pt x="3395034" y="4395958"/>
                </a:lnTo>
                <a:lnTo>
                  <a:pt x="3920166" y="4542490"/>
                </a:lnTo>
                <a:lnTo>
                  <a:pt x="4494146" y="4713444"/>
                </a:ln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Freeform 706"/>
          <p:cNvSpPr/>
          <p:nvPr/>
        </p:nvSpPr>
        <p:spPr>
          <a:xfrm>
            <a:off x="8978881" y="30780646"/>
            <a:ext cx="860972" cy="1264297"/>
          </a:xfrm>
          <a:custGeom>
            <a:avLst/>
            <a:gdLst>
              <a:gd name="connsiteX0" fmla="*/ 0 w 2821053"/>
              <a:gd name="connsiteY0" fmla="*/ 818136 h 4139527"/>
              <a:gd name="connsiteX1" fmla="*/ 73274 w 2821053"/>
              <a:gd name="connsiteY1" fmla="*/ 500651 h 4139527"/>
              <a:gd name="connsiteX2" fmla="*/ 134336 w 2821053"/>
              <a:gd name="connsiteY2" fmla="*/ 280853 h 4139527"/>
              <a:gd name="connsiteX3" fmla="*/ 183185 w 2821053"/>
              <a:gd name="connsiteY3" fmla="*/ 170954 h 4139527"/>
              <a:gd name="connsiteX4" fmla="*/ 268672 w 2821053"/>
              <a:gd name="connsiteY4" fmla="*/ 73266 h 4139527"/>
              <a:gd name="connsiteX5" fmla="*/ 354158 w 2821053"/>
              <a:gd name="connsiteY5" fmla="*/ 0 h 4139527"/>
              <a:gd name="connsiteX6" fmla="*/ 354158 w 2821053"/>
              <a:gd name="connsiteY6" fmla="*/ 0 h 4139527"/>
              <a:gd name="connsiteX7" fmla="*/ 622830 w 2821053"/>
              <a:gd name="connsiteY7" fmla="*/ 146532 h 4139527"/>
              <a:gd name="connsiteX8" fmla="*/ 842652 w 2821053"/>
              <a:gd name="connsiteY8" fmla="*/ 390752 h 4139527"/>
              <a:gd name="connsiteX9" fmla="*/ 1001413 w 2821053"/>
              <a:gd name="connsiteY9" fmla="*/ 647182 h 4139527"/>
              <a:gd name="connsiteX10" fmla="*/ 1172386 w 2821053"/>
              <a:gd name="connsiteY10" fmla="*/ 915824 h 4139527"/>
              <a:gd name="connsiteX11" fmla="*/ 1257872 w 2821053"/>
              <a:gd name="connsiteY11" fmla="*/ 1025723 h 4139527"/>
              <a:gd name="connsiteX12" fmla="*/ 1404420 w 2821053"/>
              <a:gd name="connsiteY12" fmla="*/ 1196677 h 4139527"/>
              <a:gd name="connsiteX13" fmla="*/ 1502119 w 2821053"/>
              <a:gd name="connsiteY13" fmla="*/ 1306576 h 4139527"/>
              <a:gd name="connsiteX14" fmla="*/ 1575393 w 2821053"/>
              <a:gd name="connsiteY14" fmla="*/ 1489741 h 4139527"/>
              <a:gd name="connsiteX15" fmla="*/ 1673092 w 2821053"/>
              <a:gd name="connsiteY15" fmla="*/ 1782805 h 4139527"/>
              <a:gd name="connsiteX16" fmla="*/ 1746366 w 2821053"/>
              <a:gd name="connsiteY16" fmla="*/ 2002603 h 4139527"/>
              <a:gd name="connsiteX17" fmla="*/ 1807428 w 2821053"/>
              <a:gd name="connsiteY17" fmla="*/ 2136924 h 4139527"/>
              <a:gd name="connsiteX18" fmla="*/ 1978401 w 2821053"/>
              <a:gd name="connsiteY18" fmla="*/ 2661997 h 4139527"/>
              <a:gd name="connsiteX19" fmla="*/ 2002826 w 2821053"/>
              <a:gd name="connsiteY19" fmla="*/ 2857373 h 4139527"/>
              <a:gd name="connsiteX20" fmla="*/ 2112737 w 2821053"/>
              <a:gd name="connsiteY20" fmla="*/ 3101592 h 4139527"/>
              <a:gd name="connsiteX21" fmla="*/ 2210436 w 2821053"/>
              <a:gd name="connsiteY21" fmla="*/ 3370234 h 4139527"/>
              <a:gd name="connsiteX22" fmla="*/ 2332559 w 2821053"/>
              <a:gd name="connsiteY22" fmla="*/ 3614454 h 4139527"/>
              <a:gd name="connsiteX23" fmla="*/ 2466895 w 2821053"/>
              <a:gd name="connsiteY23" fmla="*/ 3809830 h 4139527"/>
              <a:gd name="connsiteX24" fmla="*/ 2589019 w 2821053"/>
              <a:gd name="connsiteY24" fmla="*/ 4005206 h 4139527"/>
              <a:gd name="connsiteX25" fmla="*/ 2821053 w 2821053"/>
              <a:gd name="connsiteY25" fmla="*/ 4139527 h 413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21053" h="4139527">
                <a:moveTo>
                  <a:pt x="0" y="818136"/>
                </a:moveTo>
                <a:lnTo>
                  <a:pt x="73274" y="500651"/>
                </a:lnTo>
                <a:lnTo>
                  <a:pt x="134336" y="280853"/>
                </a:lnTo>
                <a:lnTo>
                  <a:pt x="183185" y="170954"/>
                </a:lnTo>
                <a:lnTo>
                  <a:pt x="268672" y="73266"/>
                </a:lnTo>
                <a:lnTo>
                  <a:pt x="354158" y="0"/>
                </a:lnTo>
                <a:lnTo>
                  <a:pt x="354158" y="0"/>
                </a:lnTo>
                <a:lnTo>
                  <a:pt x="622830" y="146532"/>
                </a:lnTo>
                <a:lnTo>
                  <a:pt x="842652" y="390752"/>
                </a:lnTo>
                <a:lnTo>
                  <a:pt x="1001413" y="647182"/>
                </a:lnTo>
                <a:lnTo>
                  <a:pt x="1172386" y="915824"/>
                </a:lnTo>
                <a:lnTo>
                  <a:pt x="1257872" y="1025723"/>
                </a:lnTo>
                <a:lnTo>
                  <a:pt x="1404420" y="1196677"/>
                </a:lnTo>
                <a:lnTo>
                  <a:pt x="1502119" y="1306576"/>
                </a:lnTo>
                <a:lnTo>
                  <a:pt x="1575393" y="1489741"/>
                </a:lnTo>
                <a:lnTo>
                  <a:pt x="1673092" y="1782805"/>
                </a:lnTo>
                <a:lnTo>
                  <a:pt x="1746366" y="2002603"/>
                </a:lnTo>
                <a:lnTo>
                  <a:pt x="1807428" y="2136924"/>
                </a:lnTo>
                <a:lnTo>
                  <a:pt x="1978401" y="2661997"/>
                </a:lnTo>
                <a:lnTo>
                  <a:pt x="2002826" y="2857373"/>
                </a:lnTo>
                <a:lnTo>
                  <a:pt x="2112737" y="3101592"/>
                </a:lnTo>
                <a:lnTo>
                  <a:pt x="2210436" y="3370234"/>
                </a:lnTo>
                <a:lnTo>
                  <a:pt x="2332559" y="3614454"/>
                </a:lnTo>
                <a:lnTo>
                  <a:pt x="2466895" y="3809830"/>
                </a:lnTo>
                <a:lnTo>
                  <a:pt x="2589019" y="4005206"/>
                </a:lnTo>
                <a:lnTo>
                  <a:pt x="2821053" y="4139527"/>
                </a:ln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TextBox 707"/>
          <p:cNvSpPr txBox="1"/>
          <p:nvPr/>
        </p:nvSpPr>
        <p:spPr>
          <a:xfrm>
            <a:off x="8540109" y="30713013"/>
            <a:ext cx="184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Arial"/>
                <a:cs typeface="Arial"/>
              </a:rPr>
              <a:t>Number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709" name="TextBox 708"/>
          <p:cNvSpPr txBox="1"/>
          <p:nvPr/>
        </p:nvSpPr>
        <p:spPr>
          <a:xfrm>
            <a:off x="8482346" y="31775400"/>
            <a:ext cx="187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bserved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corrected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10" name="TextBox 709"/>
          <p:cNvSpPr txBox="1"/>
          <p:nvPr/>
        </p:nvSpPr>
        <p:spPr>
          <a:xfrm rot="16200000">
            <a:off x="6885258" y="31367062"/>
            <a:ext cx="171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/>
                <a:cs typeface="Arial"/>
              </a:rPr>
              <a:t>dN</a:t>
            </a:r>
            <a:r>
              <a:rPr lang="en-US" sz="1400" dirty="0" smtClean="0">
                <a:latin typeface="Arial"/>
                <a:cs typeface="Arial"/>
              </a:rPr>
              <a:t>/</a:t>
            </a:r>
            <a:r>
              <a:rPr lang="en-US" sz="1400" dirty="0" err="1" smtClean="0">
                <a:latin typeface="Arial"/>
                <a:cs typeface="Arial"/>
              </a:rPr>
              <a:t>dlogD</a:t>
            </a:r>
            <a:r>
              <a:rPr lang="en-US" sz="1400" baseline="-25000" dirty="0" err="1" smtClean="0">
                <a:latin typeface="Arial"/>
                <a:cs typeface="Arial"/>
              </a:rPr>
              <a:t>p</a:t>
            </a:r>
            <a:r>
              <a:rPr lang="en-US" sz="1400" baseline="-250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(# cm</a:t>
            </a:r>
            <a:r>
              <a:rPr lang="en-US" sz="1400" baseline="30000" dirty="0" smtClean="0">
                <a:latin typeface="Arial"/>
                <a:cs typeface="Arial"/>
              </a:rPr>
              <a:t>-3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697" name="Picture 696" descr="temp.tif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0556200"/>
            <a:ext cx="4367972" cy="4074543"/>
          </a:xfrm>
          <a:prstGeom prst="rect">
            <a:avLst/>
          </a:prstGeom>
        </p:spPr>
      </p:pic>
      <p:sp>
        <p:nvSpPr>
          <p:cNvPr id="698" name="TextBox 697"/>
          <p:cNvSpPr txBox="1"/>
          <p:nvPr/>
        </p:nvSpPr>
        <p:spPr>
          <a:xfrm>
            <a:off x="11044310" y="34618310"/>
            <a:ext cx="376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Arial"/>
                <a:cs typeface="Arial"/>
              </a:rPr>
              <a:t>volume  &lt; 1.25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latin typeface="Arial"/>
                <a:cs typeface="Arial"/>
              </a:rPr>
              <a:t>m (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latin typeface="Arial"/>
                <a:cs typeface="Arial"/>
              </a:rPr>
              <a:t>m</a:t>
            </a:r>
            <a:r>
              <a:rPr lang="en-US" sz="1800" baseline="30000" dirty="0" smtClean="0">
                <a:latin typeface="Arial"/>
                <a:cs typeface="Arial"/>
              </a:rPr>
              <a:t>3</a:t>
            </a:r>
            <a:r>
              <a:rPr lang="en-US" sz="1800" dirty="0" smtClean="0">
                <a:latin typeface="Arial"/>
                <a:cs typeface="Arial"/>
              </a:rPr>
              <a:t> cm</a:t>
            </a:r>
            <a:r>
              <a:rPr lang="en-US" sz="1800" baseline="30000" dirty="0" smtClean="0">
                <a:latin typeface="Arial"/>
                <a:cs typeface="Arial"/>
              </a:rPr>
              <a:t>-3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699" name="TextBox 698"/>
          <p:cNvSpPr txBox="1"/>
          <p:nvPr/>
        </p:nvSpPr>
        <p:spPr>
          <a:xfrm>
            <a:off x="11225546" y="30022800"/>
            <a:ext cx="149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00" name="TextBox 699"/>
          <p:cNvSpPr txBox="1"/>
          <p:nvPr/>
        </p:nvSpPr>
        <p:spPr>
          <a:xfrm>
            <a:off x="13130546" y="30022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82" name="Text Box 5"/>
          <p:cNvSpPr txBox="1">
            <a:spLocks noChangeArrowheads="1"/>
          </p:cNvSpPr>
          <p:nvPr/>
        </p:nvSpPr>
        <p:spPr bwMode="auto">
          <a:xfrm>
            <a:off x="806219" y="28041600"/>
            <a:ext cx="33534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size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&amp;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number distribution</a:t>
            </a: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omposition, with and without aerosol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water</a:t>
            </a:r>
          </a:p>
        </p:txBody>
      </p:sp>
      <p:sp>
        <p:nvSpPr>
          <p:cNvPr id="683" name="AutoShape 9"/>
          <p:cNvSpPr>
            <a:spLocks noChangeArrowheads="1"/>
          </p:cNvSpPr>
          <p:nvPr/>
        </p:nvSpPr>
        <p:spPr bwMode="auto">
          <a:xfrm>
            <a:off x="3966967" y="28346400"/>
            <a:ext cx="540634" cy="428427"/>
          </a:xfrm>
          <a:prstGeom prst="rightArrow">
            <a:avLst>
              <a:gd name="adj1" fmla="val 50000"/>
              <a:gd name="adj2" fmla="val 31548"/>
            </a:avLst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4" name="Text Box 14"/>
          <p:cNvSpPr txBox="1">
            <a:spLocks noChangeArrowheads="1"/>
          </p:cNvSpPr>
          <p:nvPr/>
        </p:nvSpPr>
        <p:spPr bwMode="auto">
          <a:xfrm>
            <a:off x="12344400" y="28270200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effectLst/>
                <a:latin typeface="Arial"/>
                <a:cs typeface="Arial"/>
              </a:rPr>
              <a:t>shortwave</a:t>
            </a:r>
            <a:r>
              <a:rPr lang="en-US" sz="1800" b="1" dirty="0">
                <a:effectLst/>
                <a:latin typeface="Helvetica" charset="0"/>
              </a:rPr>
              <a:t> / </a:t>
            </a:r>
            <a:r>
              <a:rPr lang="en-US" sz="1800" b="1" dirty="0" err="1">
                <a:effectLst/>
                <a:latin typeface="Helvetica" charset="0"/>
              </a:rPr>
              <a:t>longwave</a:t>
            </a:r>
            <a:r>
              <a:rPr lang="en-US" sz="1800" b="1" dirty="0">
                <a:effectLst/>
                <a:latin typeface="Helvetica" charset="0"/>
              </a:rPr>
              <a:t> radiation</a:t>
            </a:r>
          </a:p>
        </p:txBody>
      </p:sp>
      <p:sp>
        <p:nvSpPr>
          <p:cNvPr id="685" name="AutoShape 15"/>
          <p:cNvSpPr>
            <a:spLocks noChangeArrowheads="1"/>
          </p:cNvSpPr>
          <p:nvPr/>
        </p:nvSpPr>
        <p:spPr bwMode="auto">
          <a:xfrm>
            <a:off x="6142139" y="28312527"/>
            <a:ext cx="540634" cy="428427"/>
          </a:xfrm>
          <a:prstGeom prst="rightArrow">
            <a:avLst>
              <a:gd name="adj1" fmla="val 50000"/>
              <a:gd name="adj2" fmla="val 31548"/>
            </a:avLst>
          </a:prstGeom>
          <a:solidFill>
            <a:srgbClr val="E46C0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6" name="AutoShape 16"/>
          <p:cNvSpPr>
            <a:spLocks noChangeArrowheads="1"/>
          </p:cNvSpPr>
          <p:nvPr/>
        </p:nvSpPr>
        <p:spPr bwMode="auto">
          <a:xfrm>
            <a:off x="7700289" y="28312527"/>
            <a:ext cx="540634" cy="428427"/>
          </a:xfrm>
          <a:prstGeom prst="rightArrow">
            <a:avLst>
              <a:gd name="adj1" fmla="val 50000"/>
              <a:gd name="adj2" fmla="val 31548"/>
            </a:avLst>
          </a:prstGeom>
          <a:solidFill>
            <a:srgbClr val="E46C0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7" name="AutoShape 17"/>
          <p:cNvSpPr>
            <a:spLocks noChangeArrowheads="1"/>
          </p:cNvSpPr>
          <p:nvPr/>
        </p:nvSpPr>
        <p:spPr bwMode="auto">
          <a:xfrm>
            <a:off x="11811000" y="28346400"/>
            <a:ext cx="540634" cy="428427"/>
          </a:xfrm>
          <a:prstGeom prst="rightArrow">
            <a:avLst>
              <a:gd name="adj1" fmla="val 50000"/>
              <a:gd name="adj2" fmla="val 31548"/>
            </a:avLst>
          </a:prstGeom>
          <a:solidFill>
            <a:srgbClr val="E46C0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8" name="Rectangle 19"/>
          <p:cNvSpPr>
            <a:spLocks noChangeArrowheads="1"/>
          </p:cNvSpPr>
          <p:nvPr/>
        </p:nvSpPr>
        <p:spPr bwMode="auto">
          <a:xfrm>
            <a:off x="4696986" y="27965400"/>
            <a:ext cx="6934200" cy="1066800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93" name="Text Box 6"/>
          <p:cNvSpPr txBox="1">
            <a:spLocks noChangeArrowheads="1"/>
          </p:cNvSpPr>
          <p:nvPr/>
        </p:nvSpPr>
        <p:spPr bwMode="auto">
          <a:xfrm>
            <a:off x="4836283" y="28194000"/>
            <a:ext cx="1224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effectLst/>
                <a:latin typeface="Arial"/>
                <a:cs typeface="Arial"/>
              </a:rPr>
              <a:t>refractive</a:t>
            </a:r>
          </a:p>
          <a:p>
            <a:pPr algn="ctr" eaLnBrk="1" hangingPunct="1"/>
            <a:r>
              <a:rPr lang="en-US" sz="1800" b="1" dirty="0">
                <a:effectLst/>
                <a:latin typeface="Arial"/>
                <a:cs typeface="Arial"/>
              </a:rPr>
              <a:t>indices</a:t>
            </a:r>
          </a:p>
        </p:txBody>
      </p:sp>
      <p:sp>
        <p:nvSpPr>
          <p:cNvPr id="689" name="Rectangle 3"/>
          <p:cNvSpPr txBox="1">
            <a:spLocks noChangeArrowheads="1"/>
          </p:cNvSpPr>
          <p:nvPr/>
        </p:nvSpPr>
        <p:spPr>
          <a:xfrm>
            <a:off x="3290339" y="29184600"/>
            <a:ext cx="200863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ts val="900"/>
              </a:spcBef>
              <a:buSzPct val="100000"/>
            </a:pPr>
            <a:r>
              <a:rPr lang="en-US" sz="1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ssumptions</a:t>
            </a:r>
          </a:p>
        </p:txBody>
      </p:sp>
      <p:cxnSp>
        <p:nvCxnSpPr>
          <p:cNvPr id="694" name="Straight Arrow Connector 693"/>
          <p:cNvCxnSpPr/>
          <p:nvPr/>
        </p:nvCxnSpPr>
        <p:spPr>
          <a:xfrm rot="16200000">
            <a:off x="3989855" y="28942284"/>
            <a:ext cx="429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5" name="Text Box 7"/>
          <p:cNvSpPr txBox="1">
            <a:spLocks noChangeArrowheads="1"/>
          </p:cNvSpPr>
          <p:nvPr/>
        </p:nvSpPr>
        <p:spPr bwMode="auto">
          <a:xfrm>
            <a:off x="6633967" y="28194000"/>
            <a:ext cx="10390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effectLst/>
                <a:latin typeface="Arial"/>
                <a:cs typeface="Arial"/>
              </a:rPr>
              <a:t>Mie theory</a:t>
            </a:r>
          </a:p>
        </p:txBody>
      </p:sp>
      <p:sp>
        <p:nvSpPr>
          <p:cNvPr id="696" name="Text Box 8"/>
          <p:cNvSpPr txBox="1">
            <a:spLocks noChangeArrowheads="1"/>
          </p:cNvSpPr>
          <p:nvPr/>
        </p:nvSpPr>
        <p:spPr bwMode="auto">
          <a:xfrm>
            <a:off x="8273819" y="28041600"/>
            <a:ext cx="32076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effectLst/>
                <a:latin typeface="Arial"/>
                <a:cs typeface="Arial"/>
              </a:rPr>
              <a:t>layer optical depth</a:t>
            </a:r>
            <a:r>
              <a:rPr lang="en-US" sz="1800" b="1" dirty="0" smtClean="0">
                <a:effectLst/>
                <a:latin typeface="Arial"/>
                <a:cs typeface="Arial"/>
              </a:rPr>
              <a:t>, </a:t>
            </a:r>
            <a:r>
              <a:rPr lang="en-US" sz="1800" b="1" dirty="0" err="1" smtClean="0">
                <a:effectLst/>
                <a:latin typeface="Arial"/>
                <a:cs typeface="Arial"/>
              </a:rPr>
              <a:t>AOD</a:t>
            </a:r>
            <a:r>
              <a:rPr lang="en-US" sz="1800" b="1" baseline="-25000" dirty="0" err="1" smtClean="0">
                <a:effectLst/>
                <a:latin typeface="Symbol" charset="0"/>
              </a:rPr>
              <a:t>l</a:t>
            </a:r>
            <a:endParaRPr lang="en-US" sz="1800" b="1" dirty="0">
              <a:effectLst/>
            </a:endParaRPr>
          </a:p>
          <a:p>
            <a:pPr algn="ctr" eaLnBrk="1" hangingPunct="1"/>
            <a:r>
              <a:rPr lang="en-US" sz="1800" b="1" dirty="0">
                <a:effectLst/>
                <a:latin typeface="Arial"/>
                <a:cs typeface="Arial"/>
              </a:rPr>
              <a:t>single scattering albedo, </a:t>
            </a:r>
            <a:r>
              <a:rPr lang="en-US" sz="1800" b="1" dirty="0" err="1">
                <a:effectLst/>
                <a:latin typeface="Symbol" charset="0"/>
              </a:rPr>
              <a:t>w</a:t>
            </a:r>
            <a:r>
              <a:rPr lang="en-US" sz="1800" b="1" baseline="-25000" dirty="0" err="1">
                <a:effectLst/>
              </a:rPr>
              <a:t>o</a:t>
            </a:r>
            <a:endParaRPr lang="en-US" sz="1800" b="1" dirty="0">
              <a:effectLst/>
            </a:endParaRPr>
          </a:p>
          <a:p>
            <a:pPr algn="ctr" eaLnBrk="1" hangingPunct="1"/>
            <a:r>
              <a:rPr lang="en-US" sz="1800" b="1" dirty="0">
                <a:effectLst/>
                <a:latin typeface="Arial"/>
                <a:cs typeface="Arial"/>
              </a:rPr>
              <a:t>asymmetry factor, g</a:t>
            </a:r>
          </a:p>
        </p:txBody>
      </p:sp>
      <p:sp>
        <p:nvSpPr>
          <p:cNvPr id="733" name="TextBox 732"/>
          <p:cNvSpPr txBox="1"/>
          <p:nvPr/>
        </p:nvSpPr>
        <p:spPr>
          <a:xfrm>
            <a:off x="16383002" y="17678400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ray shading = range associated with uncertainty in SP2 BC concentrations (30%)</a:t>
            </a:r>
          </a:p>
        </p:txBody>
      </p:sp>
      <p:sp>
        <p:nvSpPr>
          <p:cNvPr id="735" name="Rectangle 3"/>
          <p:cNvSpPr txBox="1">
            <a:spLocks noChangeArrowheads="1"/>
          </p:cNvSpPr>
          <p:nvPr/>
        </p:nvSpPr>
        <p:spPr>
          <a:xfrm>
            <a:off x="26365200" y="12954000"/>
            <a:ext cx="5562600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1200"/>
              </a:spcBef>
              <a:buSzPct val="100000"/>
              <a:buBlip>
                <a:blip r:embed="rId17"/>
              </a:buBlip>
            </a:pPr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Shell-core </a:t>
            </a:r>
            <a:r>
              <a:rPr lang="en-US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vs</a:t>
            </a:r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 volume averaging mixing </a:t>
            </a:r>
            <a:r>
              <a:rPr lang="en-US" sz="2400" b="1" dirty="0">
                <a:solidFill>
                  <a:srgbClr val="000090"/>
                </a:solidFill>
                <a:latin typeface="Arial"/>
                <a:cs typeface="Arial"/>
              </a:rPr>
              <a:t>rule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used in Mie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calculations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only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 an effect of &lt;0.2 Mm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-1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for absorption and &lt;0.005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 SSA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17"/>
              </a:buBlip>
            </a:pPr>
            <a:r>
              <a:rPr lang="en-US" sz="2400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Refractive indices for BC</a:t>
            </a:r>
            <a:r>
              <a:rPr lang="en-US" sz="2400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had small effect on absorption (compared SP2 uncertainty), except for OPAC (1.74</a:t>
            </a: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, 0.44</a:t>
            </a:r>
            <a:r>
              <a:rPr lang="en-US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) that is likely too low; WRF-</a:t>
            </a:r>
            <a:r>
              <a:rPr lang="en-US" sz="2400" dirty="0" err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Chem</a:t>
            </a:r>
            <a:r>
              <a:rPr lang="en-US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uses (1.85</a:t>
            </a: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, 0.71)</a:t>
            </a:r>
          </a:p>
          <a:p>
            <a:pPr marL="342900" indent="-342900">
              <a:spcBef>
                <a:spcPts val="1200"/>
              </a:spcBef>
              <a:buSzPct val="100000"/>
              <a:buBlip>
                <a:blip r:embed="rId17"/>
              </a:buBlip>
            </a:pPr>
            <a:r>
              <a:rPr lang="en-US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Weakly absorbing </a:t>
            </a:r>
            <a:r>
              <a:rPr lang="en-US" sz="2400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dust had little impact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on optical properties at 523 nm for this </a:t>
            </a: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case</a:t>
            </a:r>
            <a:endParaRPr lang="en-US" sz="2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4" name="TextBox 723"/>
          <p:cNvSpPr txBox="1"/>
          <p:nvPr/>
        </p:nvSpPr>
        <p:spPr>
          <a:xfrm>
            <a:off x="15710775" y="12877800"/>
            <a:ext cx="1392265" cy="59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25" name="TextBox 724"/>
          <p:cNvSpPr txBox="1"/>
          <p:nvPr/>
        </p:nvSpPr>
        <p:spPr>
          <a:xfrm>
            <a:off x="17392521" y="12877800"/>
            <a:ext cx="1326072" cy="59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26" name="TextBox 725"/>
          <p:cNvSpPr txBox="1"/>
          <p:nvPr/>
        </p:nvSpPr>
        <p:spPr>
          <a:xfrm>
            <a:off x="19402111" y="12877800"/>
            <a:ext cx="1392265" cy="59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27" name="TextBox 726"/>
          <p:cNvSpPr txBox="1"/>
          <p:nvPr/>
        </p:nvSpPr>
        <p:spPr>
          <a:xfrm>
            <a:off x="21083857" y="12877800"/>
            <a:ext cx="1326072" cy="59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28" name="TextBox 727"/>
          <p:cNvSpPr txBox="1"/>
          <p:nvPr/>
        </p:nvSpPr>
        <p:spPr>
          <a:xfrm>
            <a:off x="23093447" y="12877800"/>
            <a:ext cx="1392265" cy="59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29" name="TextBox 728"/>
          <p:cNvSpPr txBox="1"/>
          <p:nvPr/>
        </p:nvSpPr>
        <p:spPr>
          <a:xfrm>
            <a:off x="24775194" y="12877800"/>
            <a:ext cx="1326072" cy="59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30" name="TextBox 729"/>
          <p:cNvSpPr txBox="1"/>
          <p:nvPr/>
        </p:nvSpPr>
        <p:spPr>
          <a:xfrm>
            <a:off x="15620101" y="16623792"/>
            <a:ext cx="3256336" cy="72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latin typeface="Arial"/>
                <a:cs typeface="Arial"/>
              </a:rPr>
              <a:t>s</a:t>
            </a:r>
            <a:r>
              <a:rPr lang="en-US" sz="1800" b="1" dirty="0" smtClean="0">
                <a:latin typeface="Arial"/>
                <a:cs typeface="Arial"/>
              </a:rPr>
              <a:t>cattering</a:t>
            </a:r>
            <a:r>
              <a:rPr lang="en-US" sz="1800" dirty="0" smtClean="0">
                <a:latin typeface="Arial"/>
                <a:cs typeface="Arial"/>
              </a:rPr>
              <a:t> at 550 nm (Mm</a:t>
            </a:r>
            <a:r>
              <a:rPr lang="en-US" sz="1800" baseline="30000" dirty="0" smtClean="0">
                <a:latin typeface="Arial"/>
                <a:cs typeface="Arial"/>
              </a:rPr>
              <a:t>-</a:t>
            </a:r>
            <a:r>
              <a:rPr lang="en-US" sz="1800" baseline="30000" dirty="0">
                <a:latin typeface="Arial"/>
                <a:cs typeface="Arial"/>
              </a:rPr>
              <a:t>1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  <a:p>
            <a:pPr algn="ctr"/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rom </a:t>
            </a:r>
            <a:r>
              <a:rPr lang="en-US" sz="1800" dirty="0" err="1" smtClean="0">
                <a:latin typeface="Arial"/>
                <a:cs typeface="Arial"/>
              </a:rPr>
              <a:t>nephelometer</a:t>
            </a:r>
            <a:r>
              <a:rPr lang="en-US" sz="1800" dirty="0" smtClean="0">
                <a:latin typeface="Arial"/>
                <a:cs typeface="Arial"/>
              </a:rPr>
              <a:t> (dry)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31" name="TextBox 730"/>
          <p:cNvSpPr txBox="1"/>
          <p:nvPr/>
        </p:nvSpPr>
        <p:spPr>
          <a:xfrm>
            <a:off x="19127325" y="16623792"/>
            <a:ext cx="3580275" cy="72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latin typeface="Arial"/>
                <a:cs typeface="Arial"/>
              </a:rPr>
              <a:t>a</a:t>
            </a:r>
            <a:r>
              <a:rPr lang="en-US" sz="1800" b="1" dirty="0" smtClean="0">
                <a:latin typeface="Arial"/>
                <a:cs typeface="Arial"/>
              </a:rPr>
              <a:t>bsorption</a:t>
            </a:r>
            <a:r>
              <a:rPr lang="en-US" sz="1800" dirty="0" smtClean="0">
                <a:latin typeface="Arial"/>
                <a:cs typeface="Arial"/>
              </a:rPr>
              <a:t> at 523 nm (Mm</a:t>
            </a:r>
            <a:r>
              <a:rPr lang="en-US" sz="1800" baseline="30000" dirty="0" smtClean="0">
                <a:latin typeface="Arial"/>
                <a:cs typeface="Arial"/>
              </a:rPr>
              <a:t>-1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rom PSAP (dry)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32" name="TextBox 731"/>
          <p:cNvSpPr txBox="1"/>
          <p:nvPr/>
        </p:nvSpPr>
        <p:spPr>
          <a:xfrm>
            <a:off x="23543314" y="16623792"/>
            <a:ext cx="214973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 smtClean="0">
                <a:latin typeface="Arial"/>
                <a:cs typeface="Arial"/>
              </a:rPr>
              <a:t>SSA </a:t>
            </a:r>
            <a:r>
              <a:rPr lang="en-US" sz="1800" dirty="0" smtClean="0">
                <a:latin typeface="Arial"/>
                <a:cs typeface="Arial"/>
              </a:rPr>
              <a:t>at 523 nm</a:t>
            </a:r>
          </a:p>
        </p:txBody>
      </p:sp>
      <p:pic>
        <p:nvPicPr>
          <p:cNvPr id="734" name="Picture 733" descr="sp2_sensitivity.tiff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>
          <a:xfrm>
            <a:off x="15240000" y="13368150"/>
            <a:ext cx="11064240" cy="3277857"/>
          </a:xfrm>
          <a:prstGeom prst="rect">
            <a:avLst/>
          </a:prstGeom>
        </p:spPr>
      </p:pic>
      <p:sp>
        <p:nvSpPr>
          <p:cNvPr id="736" name="TextBox 735"/>
          <p:cNvSpPr txBox="1"/>
          <p:nvPr/>
        </p:nvSpPr>
        <p:spPr>
          <a:xfrm>
            <a:off x="17301100" y="13516578"/>
            <a:ext cx="1392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n-US" sz="1600" b="1" dirty="0" smtClean="0">
                <a:solidFill>
                  <a:srgbClr val="0000FF"/>
                </a:solidFill>
                <a:latin typeface="Arial"/>
                <a:cs typeface="Arial"/>
              </a:rPr>
              <a:t>bserved</a:t>
            </a:r>
          </a:p>
          <a:p>
            <a:pPr algn="r"/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losure</a:t>
            </a:r>
          </a:p>
        </p:txBody>
      </p:sp>
      <p:sp>
        <p:nvSpPr>
          <p:cNvPr id="739" name="TextBox 738"/>
          <p:cNvSpPr txBox="1"/>
          <p:nvPr/>
        </p:nvSpPr>
        <p:spPr>
          <a:xfrm>
            <a:off x="16383000" y="17373600"/>
            <a:ext cx="899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g</a:t>
            </a:r>
            <a:r>
              <a:rPr lang="en-US" sz="1800" b="1" dirty="0" smtClean="0">
                <a:solidFill>
                  <a:srgbClr val="008000"/>
                </a:solidFill>
                <a:latin typeface="Arial"/>
                <a:cs typeface="Arial"/>
              </a:rPr>
              <a:t>reen = closure with </a:t>
            </a:r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lang="en-US" sz="1800" b="1" dirty="0" smtClean="0">
                <a:solidFill>
                  <a:srgbClr val="008000"/>
                </a:solidFill>
                <a:latin typeface="Arial"/>
                <a:cs typeface="Arial"/>
              </a:rPr>
              <a:t>orrecting </a:t>
            </a:r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lang="en-US" sz="1800" b="1" dirty="0" smtClean="0">
                <a:solidFill>
                  <a:srgbClr val="008000"/>
                </a:solidFill>
                <a:latin typeface="Arial"/>
                <a:cs typeface="Arial"/>
              </a:rPr>
              <a:t>ize </a:t>
            </a:r>
            <a:r>
              <a:rPr lang="en-US" sz="1800" b="1" dirty="0" err="1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lang="en-US" sz="1800" b="1" dirty="0" err="1" smtClean="0">
                <a:solidFill>
                  <a:srgbClr val="008000"/>
                </a:solidFill>
                <a:latin typeface="Arial"/>
                <a:cs typeface="Arial"/>
              </a:rPr>
              <a:t>istribution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57" name="Rectangle 3"/>
          <p:cNvSpPr txBox="1">
            <a:spLocks noChangeArrowheads="1"/>
          </p:cNvSpPr>
          <p:nvPr/>
        </p:nvSpPr>
        <p:spPr>
          <a:xfrm>
            <a:off x="26365200" y="19354800"/>
            <a:ext cx="5638800" cy="307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1200"/>
              </a:spcBef>
              <a:buSzPct val="100000"/>
              <a:buBlip>
                <a:blip r:embed="rId17"/>
              </a:buBlip>
            </a:pP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While there is an impact on treating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cs typeface="Arial"/>
              </a:rPr>
              <a:t>BrC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the changes in absorption are small (smaller than uncertainties in SP2 BC), so it is </a:t>
            </a:r>
            <a:r>
              <a:rPr lang="en-US" sz="24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difficult to conclude whether </a:t>
            </a:r>
            <a:r>
              <a:rPr lang="en-US" sz="2400" b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BrC</a:t>
            </a:r>
            <a:r>
              <a:rPr lang="en-US" sz="24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is important or not</a:t>
            </a: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during this day</a:t>
            </a:r>
          </a:p>
          <a:p>
            <a:pPr marL="342900" indent="-342900">
              <a:spcBef>
                <a:spcPts val="900"/>
              </a:spcBef>
              <a:buSzPct val="100000"/>
              <a:buBlip>
                <a:blip r:embed="rId17"/>
              </a:buBlip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Need to examine impact at smaller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wavelengths</a:t>
            </a: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741" name="Picture 740" descr="corr2_vs_brc.tiff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2"/>
          <a:stretch/>
        </p:blipFill>
        <p:spPr>
          <a:xfrm>
            <a:off x="15240000" y="19580570"/>
            <a:ext cx="11064240" cy="3228152"/>
          </a:xfrm>
          <a:prstGeom prst="rect">
            <a:avLst/>
          </a:prstGeom>
        </p:spPr>
      </p:pic>
      <p:sp>
        <p:nvSpPr>
          <p:cNvPr id="747" name="TextBox 746"/>
          <p:cNvSpPr txBox="1"/>
          <p:nvPr/>
        </p:nvSpPr>
        <p:spPr>
          <a:xfrm>
            <a:off x="15699711" y="19050000"/>
            <a:ext cx="1392265" cy="59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48" name="TextBox 747"/>
          <p:cNvSpPr txBox="1"/>
          <p:nvPr/>
        </p:nvSpPr>
        <p:spPr>
          <a:xfrm>
            <a:off x="17381457" y="19050000"/>
            <a:ext cx="1326072" cy="59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49" name="TextBox 748"/>
          <p:cNvSpPr txBox="1"/>
          <p:nvPr/>
        </p:nvSpPr>
        <p:spPr>
          <a:xfrm>
            <a:off x="19391047" y="19050000"/>
            <a:ext cx="1392265" cy="59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50" name="TextBox 749"/>
          <p:cNvSpPr txBox="1"/>
          <p:nvPr/>
        </p:nvSpPr>
        <p:spPr>
          <a:xfrm>
            <a:off x="21072793" y="19050000"/>
            <a:ext cx="1326072" cy="59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51" name="TextBox 750"/>
          <p:cNvSpPr txBox="1"/>
          <p:nvPr/>
        </p:nvSpPr>
        <p:spPr>
          <a:xfrm>
            <a:off x="23082383" y="19050000"/>
            <a:ext cx="1392265" cy="59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52" name="TextBox 751"/>
          <p:cNvSpPr txBox="1"/>
          <p:nvPr/>
        </p:nvSpPr>
        <p:spPr>
          <a:xfrm>
            <a:off x="24764129" y="19050000"/>
            <a:ext cx="1326072" cy="59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53" name="TextBox 752"/>
          <p:cNvSpPr txBox="1"/>
          <p:nvPr/>
        </p:nvSpPr>
        <p:spPr>
          <a:xfrm>
            <a:off x="15621000" y="23622000"/>
            <a:ext cx="1067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ray shading = range using ‘moderate’ to ‘strongly’ absorbing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BrC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 biomass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urning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raction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15618977" y="22856227"/>
            <a:ext cx="3256336" cy="72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latin typeface="Arial"/>
                <a:cs typeface="Arial"/>
              </a:rPr>
              <a:t>s</a:t>
            </a:r>
            <a:r>
              <a:rPr lang="en-US" sz="1800" b="1" dirty="0" smtClean="0">
                <a:latin typeface="Arial"/>
                <a:cs typeface="Arial"/>
              </a:rPr>
              <a:t>cattering</a:t>
            </a:r>
            <a:r>
              <a:rPr lang="en-US" sz="1800" dirty="0" smtClean="0">
                <a:latin typeface="Arial"/>
                <a:cs typeface="Arial"/>
              </a:rPr>
              <a:t> at 550 nm (Mm</a:t>
            </a:r>
            <a:r>
              <a:rPr lang="en-US" sz="1800" baseline="30000" dirty="0" smtClean="0">
                <a:latin typeface="Arial"/>
                <a:cs typeface="Arial"/>
              </a:rPr>
              <a:t>-</a:t>
            </a:r>
            <a:r>
              <a:rPr lang="en-US" sz="1800" baseline="30000" dirty="0">
                <a:latin typeface="Arial"/>
                <a:cs typeface="Arial"/>
              </a:rPr>
              <a:t>1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  <a:p>
            <a:pPr algn="ctr"/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rom </a:t>
            </a:r>
            <a:r>
              <a:rPr lang="en-US" sz="1800" dirty="0" err="1" smtClean="0">
                <a:latin typeface="Arial"/>
                <a:cs typeface="Arial"/>
              </a:rPr>
              <a:t>nephelometer</a:t>
            </a:r>
            <a:r>
              <a:rPr lang="en-US" sz="1800" dirty="0" smtClean="0">
                <a:latin typeface="Arial"/>
                <a:cs typeface="Arial"/>
              </a:rPr>
              <a:t> (dry)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55" name="TextBox 754"/>
          <p:cNvSpPr txBox="1"/>
          <p:nvPr/>
        </p:nvSpPr>
        <p:spPr>
          <a:xfrm>
            <a:off x="19126200" y="22860000"/>
            <a:ext cx="3636718" cy="72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>
                <a:latin typeface="Arial"/>
                <a:cs typeface="Arial"/>
              </a:rPr>
              <a:t>a</a:t>
            </a:r>
            <a:r>
              <a:rPr lang="en-US" sz="1800" b="1" dirty="0" smtClean="0">
                <a:latin typeface="Arial"/>
                <a:cs typeface="Arial"/>
              </a:rPr>
              <a:t>bsorption</a:t>
            </a:r>
            <a:r>
              <a:rPr lang="en-US" sz="1800" dirty="0" smtClean="0">
                <a:latin typeface="Arial"/>
                <a:cs typeface="Arial"/>
              </a:rPr>
              <a:t> at 523 nm (Mm</a:t>
            </a:r>
            <a:r>
              <a:rPr lang="en-US" sz="1800" baseline="30000" dirty="0" smtClean="0">
                <a:latin typeface="Arial"/>
                <a:cs typeface="Arial"/>
              </a:rPr>
              <a:t>-1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rom PSAP (dry)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56" name="TextBox 755"/>
          <p:cNvSpPr txBox="1"/>
          <p:nvPr/>
        </p:nvSpPr>
        <p:spPr>
          <a:xfrm>
            <a:off x="23545800" y="22860000"/>
            <a:ext cx="2149739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 smtClean="0">
                <a:latin typeface="Arial"/>
                <a:cs typeface="Arial"/>
              </a:rPr>
              <a:t>SSA </a:t>
            </a:r>
            <a:r>
              <a:rPr lang="en-US" sz="1800" dirty="0" smtClean="0">
                <a:latin typeface="Arial"/>
                <a:cs typeface="Arial"/>
              </a:rPr>
              <a:t>at 523 nm</a:t>
            </a:r>
          </a:p>
        </p:txBody>
      </p:sp>
      <p:cxnSp>
        <p:nvCxnSpPr>
          <p:cNvPr id="758" name="Straight Arrow Connector 757"/>
          <p:cNvCxnSpPr/>
          <p:nvPr/>
        </p:nvCxnSpPr>
        <p:spPr>
          <a:xfrm rot="16200000" flipH="1" flipV="1">
            <a:off x="25222244" y="20895788"/>
            <a:ext cx="0" cy="420441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Arrow Connector 758"/>
          <p:cNvCxnSpPr/>
          <p:nvPr/>
        </p:nvCxnSpPr>
        <p:spPr>
          <a:xfrm rot="16200000" flipH="1" flipV="1">
            <a:off x="23547390" y="20890465"/>
            <a:ext cx="0" cy="420441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0" name="Straight Arrow Connector 759"/>
          <p:cNvCxnSpPr/>
          <p:nvPr/>
        </p:nvCxnSpPr>
        <p:spPr>
          <a:xfrm rot="5400000" flipV="1">
            <a:off x="21953742" y="20909438"/>
            <a:ext cx="0" cy="420441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1" name="Straight Arrow Connector 760"/>
          <p:cNvCxnSpPr/>
          <p:nvPr/>
        </p:nvCxnSpPr>
        <p:spPr>
          <a:xfrm rot="5400000" flipV="1">
            <a:off x="20335805" y="20894629"/>
            <a:ext cx="0" cy="420441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2" name="TextBox 761"/>
          <p:cNvSpPr txBox="1"/>
          <p:nvPr/>
        </p:nvSpPr>
        <p:spPr>
          <a:xfrm>
            <a:off x="17290035" y="19688778"/>
            <a:ext cx="1392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n-US" sz="1600" b="1" dirty="0" smtClean="0">
                <a:solidFill>
                  <a:srgbClr val="0000FF"/>
                </a:solidFill>
                <a:latin typeface="Arial"/>
                <a:cs typeface="Arial"/>
              </a:rPr>
              <a:t>bserved</a:t>
            </a:r>
          </a:p>
          <a:p>
            <a:pPr algn="r"/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losure</a:t>
            </a:r>
          </a:p>
        </p:txBody>
      </p:sp>
      <p:sp>
        <p:nvSpPr>
          <p:cNvPr id="764" name="Rectangle 763"/>
          <p:cNvSpPr/>
          <p:nvPr/>
        </p:nvSpPr>
        <p:spPr>
          <a:xfrm>
            <a:off x="26695200" y="22599260"/>
            <a:ext cx="5062015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3"/>
          <p:cNvSpPr txBox="1">
            <a:spLocks noChangeArrowheads="1"/>
          </p:cNvSpPr>
          <p:nvPr/>
        </p:nvSpPr>
        <p:spPr>
          <a:xfrm>
            <a:off x="26847599" y="22675460"/>
            <a:ext cx="138864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  <a:buSzPct val="100000"/>
            </a:pPr>
            <a:r>
              <a:rPr lang="en-US" sz="1800" b="1" dirty="0" err="1" smtClean="0">
                <a:solidFill>
                  <a:schemeClr val="bg1"/>
                </a:solidFill>
                <a:latin typeface="Arial"/>
                <a:cs typeface="Arial"/>
              </a:rPr>
              <a:t>Ri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 for </a:t>
            </a:r>
            <a:r>
              <a:rPr lang="en-US" sz="1800" b="1" dirty="0" err="1" smtClean="0">
                <a:solidFill>
                  <a:schemeClr val="bg1"/>
                </a:solidFill>
                <a:latin typeface="Arial"/>
                <a:cs typeface="Arial"/>
              </a:rPr>
              <a:t>BrC</a:t>
            </a:r>
            <a:endParaRPr lang="en-US" sz="18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66" name="Rectangle 3"/>
          <p:cNvSpPr txBox="1">
            <a:spLocks noChangeArrowheads="1"/>
          </p:cNvSpPr>
          <p:nvPr/>
        </p:nvSpPr>
        <p:spPr>
          <a:xfrm>
            <a:off x="26898600" y="22250400"/>
            <a:ext cx="5054400" cy="1408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  <a:buSzPct val="100000"/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                    </a:t>
            </a:r>
          </a:p>
          <a:p>
            <a:pPr>
              <a:spcBef>
                <a:spcPts val="300"/>
              </a:spcBef>
              <a:buSzPct val="100000"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                      350     450     550     650</a:t>
            </a:r>
          </a:p>
          <a:p>
            <a:pPr>
              <a:spcBef>
                <a:spcPts val="300"/>
              </a:spcBef>
              <a:buSzPct val="100000"/>
              <a:tabLst>
                <a:tab pos="13716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‘moderate’	= (0.075, 0.020, 0.003, 0.003) </a:t>
            </a:r>
          </a:p>
          <a:p>
            <a:pPr>
              <a:spcBef>
                <a:spcPts val="300"/>
              </a:spcBef>
              <a:buSzPct val="100000"/>
              <a:tabLst>
                <a:tab pos="13716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‘strongly’	= (0.168, 0.063, 0.030, 0.005)</a:t>
            </a:r>
          </a:p>
        </p:txBody>
      </p:sp>
      <p:sp>
        <p:nvSpPr>
          <p:cNvPr id="767" name="TextBox 766"/>
          <p:cNvSpPr txBox="1"/>
          <p:nvPr/>
        </p:nvSpPr>
        <p:spPr>
          <a:xfrm>
            <a:off x="15243048" y="24231600"/>
            <a:ext cx="1600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rgbClr val="E46C0A"/>
                </a:solidFill>
                <a:latin typeface="Arial"/>
                <a:cs typeface="Arial"/>
              </a:rPr>
              <a:t>Comparisons with High Spectral Resolution </a:t>
            </a:r>
            <a:r>
              <a:rPr lang="en-US" sz="4800" b="1" dirty="0" err="1" smtClean="0">
                <a:solidFill>
                  <a:srgbClr val="E46C0A"/>
                </a:solidFill>
                <a:latin typeface="Arial"/>
                <a:cs typeface="Arial"/>
              </a:rPr>
              <a:t>Lidar</a:t>
            </a:r>
            <a:endParaRPr lang="en-US" sz="4800" dirty="0">
              <a:solidFill>
                <a:srgbClr val="E46C0A"/>
              </a:solidFill>
              <a:latin typeface="Arial"/>
              <a:cs typeface="Arial"/>
            </a:endParaRPr>
          </a:p>
        </p:txBody>
      </p:sp>
      <p:pic>
        <p:nvPicPr>
          <p:cNvPr id="769" name="Picture 768" descr="temp.tif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477" y="25537014"/>
            <a:ext cx="5073168" cy="7076586"/>
          </a:xfrm>
          <a:prstGeom prst="rect">
            <a:avLst/>
          </a:prstGeom>
        </p:spPr>
      </p:pic>
      <p:pic>
        <p:nvPicPr>
          <p:cNvPr id="770" name="Picture 769" descr="temp.tif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589" y="25559638"/>
            <a:ext cx="5031211" cy="6991706"/>
          </a:xfrm>
          <a:prstGeom prst="rect">
            <a:avLst/>
          </a:prstGeom>
        </p:spPr>
      </p:pic>
      <p:sp>
        <p:nvSpPr>
          <p:cNvPr id="771" name="TextBox 770"/>
          <p:cNvSpPr txBox="1"/>
          <p:nvPr/>
        </p:nvSpPr>
        <p:spPr>
          <a:xfrm>
            <a:off x="15697200" y="25100280"/>
            <a:ext cx="4462603" cy="4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 smtClean="0">
                <a:latin typeface="Arial"/>
                <a:cs typeface="Arial"/>
              </a:rPr>
              <a:t>Include aerosol water in closure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772" name="TextBox 771"/>
          <p:cNvSpPr txBox="1"/>
          <p:nvPr/>
        </p:nvSpPr>
        <p:spPr>
          <a:xfrm>
            <a:off x="21183600" y="25100280"/>
            <a:ext cx="447625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>
                <a:latin typeface="Arial"/>
                <a:cs typeface="Arial"/>
              </a:rPr>
              <a:t>E</a:t>
            </a:r>
            <a:r>
              <a:rPr lang="en-US" sz="1800" b="1" dirty="0" smtClean="0">
                <a:latin typeface="Arial"/>
                <a:cs typeface="Arial"/>
              </a:rPr>
              <a:t>xclude aerosol water in closure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781" name="Rectangle 780"/>
          <p:cNvSpPr/>
          <p:nvPr/>
        </p:nvSpPr>
        <p:spPr>
          <a:xfrm>
            <a:off x="15219593" y="25576328"/>
            <a:ext cx="232222" cy="11148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Rectangle 781"/>
          <p:cNvSpPr/>
          <p:nvPr/>
        </p:nvSpPr>
        <p:spPr>
          <a:xfrm>
            <a:off x="15225555" y="27909626"/>
            <a:ext cx="179606" cy="20962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Rectangle 782"/>
          <p:cNvSpPr/>
          <p:nvPr/>
        </p:nvSpPr>
        <p:spPr>
          <a:xfrm>
            <a:off x="15275485" y="31292716"/>
            <a:ext cx="224623" cy="11559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/>
        </p:nvSpPr>
        <p:spPr>
          <a:xfrm>
            <a:off x="20727993" y="25650786"/>
            <a:ext cx="232222" cy="11148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/>
          <p:cNvSpPr/>
          <p:nvPr/>
        </p:nvSpPr>
        <p:spPr>
          <a:xfrm>
            <a:off x="20720391" y="27874567"/>
            <a:ext cx="173643" cy="21312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Rectangle 785"/>
          <p:cNvSpPr/>
          <p:nvPr/>
        </p:nvSpPr>
        <p:spPr>
          <a:xfrm>
            <a:off x="20716066" y="31343330"/>
            <a:ext cx="189573" cy="1152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/>
          <p:cNvSpPr txBox="1"/>
          <p:nvPr/>
        </p:nvSpPr>
        <p:spPr>
          <a:xfrm>
            <a:off x="10896600" y="19845528"/>
            <a:ext cx="20574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TCAP Sampling on July 17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1005840" y="25222200"/>
            <a:ext cx="1432560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Closure Approach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optical property modules from WRF-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Chem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are used in an off-line mode and constrained using aerosol size and number distributions from the G-1 measurements in the Cape Cod and Ocean Columns.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4" name="Rectangle 3"/>
          <p:cNvSpPr txBox="1">
            <a:spLocks noChangeArrowheads="1"/>
          </p:cNvSpPr>
          <p:nvPr/>
        </p:nvSpPr>
        <p:spPr>
          <a:xfrm>
            <a:off x="15392400" y="32689800"/>
            <a:ext cx="10134600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900"/>
              </a:spcBef>
              <a:buSzPct val="100000"/>
              <a:buBlip>
                <a:blip r:embed="rId17"/>
              </a:buBlip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Effect of aerosol water more pronounced for extinction</a:t>
            </a:r>
          </a:p>
          <a:p>
            <a:pPr marL="342900" indent="-342900">
              <a:spcBef>
                <a:spcPts val="900"/>
              </a:spcBef>
              <a:buSzPct val="100000"/>
              <a:buBlip>
                <a:blip r:embed="rId17"/>
              </a:buBlip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Large impact on ocean column since RH larger in general in that column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3" name="Rectangle 3"/>
          <p:cNvSpPr txBox="1">
            <a:spLocks noChangeArrowheads="1"/>
          </p:cNvSpPr>
          <p:nvPr/>
        </p:nvSpPr>
        <p:spPr>
          <a:xfrm>
            <a:off x="26441400" y="33528000"/>
            <a:ext cx="53340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>
              <a:spcBef>
                <a:spcPts val="900"/>
              </a:spcBef>
              <a:buSzPct val="100000"/>
              <a:buBlip>
                <a:blip r:embed="rId17"/>
              </a:buBlip>
            </a:pP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Low simulated aerosol water can account for much of the error in simulated backscatter and extinction profiles compared to HSRL-2</a:t>
            </a:r>
          </a:p>
        </p:txBody>
      </p:sp>
      <p:pic>
        <p:nvPicPr>
          <p:cNvPr id="347" name="Picture 346" descr="temp.tif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200" y="25716007"/>
            <a:ext cx="5641139" cy="3476264"/>
          </a:xfrm>
          <a:prstGeom prst="rect">
            <a:avLst/>
          </a:prstGeom>
        </p:spPr>
      </p:pic>
      <p:sp>
        <p:nvSpPr>
          <p:cNvPr id="348" name="TextBox 347"/>
          <p:cNvSpPr txBox="1"/>
          <p:nvPr/>
        </p:nvSpPr>
        <p:spPr>
          <a:xfrm>
            <a:off x="26593800" y="25146000"/>
            <a:ext cx="20574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Cape Cod 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29289181" y="25146000"/>
            <a:ext cx="2121308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29337000" y="26898600"/>
            <a:ext cx="1905000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WRF-</a:t>
            </a:r>
            <a:r>
              <a:rPr lang="en-US" sz="1800" dirty="0" err="1" smtClean="0">
                <a:solidFill>
                  <a:srgbClr val="FF0000"/>
                </a:solidFill>
                <a:latin typeface="Arial"/>
                <a:cs typeface="Arial"/>
              </a:rPr>
              <a:t>Chem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observed 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FFFF"/>
                </a:solidFill>
                <a:latin typeface="Arial"/>
                <a:cs typeface="Arial"/>
              </a:rPr>
              <a:t>observed (average)</a:t>
            </a:r>
            <a:endParaRPr lang="en-US" sz="1800" dirty="0">
              <a:solidFill>
                <a:srgbClr val="00FFFF"/>
              </a:solidFill>
              <a:latin typeface="Arial"/>
              <a:cs typeface="Arial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27736800" y="27736800"/>
            <a:ext cx="1091867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oo dry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9260800" y="26289000"/>
            <a:ext cx="815647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oo dry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55" name="Straight Arrow Connector 354"/>
          <p:cNvCxnSpPr/>
          <p:nvPr/>
        </p:nvCxnSpPr>
        <p:spPr>
          <a:xfrm flipH="1">
            <a:off x="30244766" y="26494528"/>
            <a:ext cx="89750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 flipH="1" flipV="1">
            <a:off x="27256397" y="27851267"/>
            <a:ext cx="543443" cy="65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7" name="Picture 356" descr="temp.tif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601" y="29276950"/>
            <a:ext cx="5672599" cy="3443240"/>
          </a:xfrm>
          <a:prstGeom prst="rect">
            <a:avLst/>
          </a:prstGeom>
        </p:spPr>
      </p:pic>
      <p:sp>
        <p:nvSpPr>
          <p:cNvPr id="360" name="TextBox 359"/>
          <p:cNvSpPr txBox="1"/>
          <p:nvPr/>
        </p:nvSpPr>
        <p:spPr>
          <a:xfrm>
            <a:off x="26517600" y="30251400"/>
            <a:ext cx="2209800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WRF-</a:t>
            </a:r>
            <a:r>
              <a:rPr lang="en-US" sz="1800" dirty="0" err="1" smtClean="0">
                <a:solidFill>
                  <a:srgbClr val="FF0000"/>
                </a:solidFill>
                <a:latin typeface="Arial"/>
                <a:cs typeface="Arial"/>
              </a:rPr>
              <a:t>Chem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erived from closure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29565600" y="29718000"/>
            <a:ext cx="976198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oo low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65" name="Straight Arrow Connector 364"/>
          <p:cNvCxnSpPr/>
          <p:nvPr/>
        </p:nvCxnSpPr>
        <p:spPr>
          <a:xfrm flipH="1">
            <a:off x="29454869" y="30035115"/>
            <a:ext cx="89750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/>
          <p:nvPr/>
        </p:nvCxnSpPr>
        <p:spPr>
          <a:xfrm flipH="1" flipV="1">
            <a:off x="26724404" y="31315049"/>
            <a:ext cx="35444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27127200" y="25984200"/>
            <a:ext cx="1014793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oo dry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68" name="Straight Arrow Connector 367"/>
          <p:cNvCxnSpPr/>
          <p:nvPr/>
        </p:nvCxnSpPr>
        <p:spPr>
          <a:xfrm flipH="1" flipV="1">
            <a:off x="26820561" y="29810835"/>
            <a:ext cx="846305" cy="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/>
          <p:nvPr/>
        </p:nvCxnSpPr>
        <p:spPr>
          <a:xfrm flipH="1" flipV="1">
            <a:off x="30403800" y="31089600"/>
            <a:ext cx="517927" cy="8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10591800" y="22402800"/>
            <a:ext cx="457200" cy="38100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4" name="Picture 313" descr="aaf_g1_th.png"/>
          <p:cNvPicPr>
            <a:picLocks noChangeAspect="1"/>
          </p:cNvPicPr>
          <p:nvPr/>
        </p:nvPicPr>
        <p:blipFill>
          <a:blip r:embed="rId24"/>
          <a:srcRect t="15714" b="17857"/>
          <a:stretch>
            <a:fillRect/>
          </a:stretch>
        </p:blipFill>
        <p:spPr>
          <a:xfrm>
            <a:off x="12954000" y="19812000"/>
            <a:ext cx="1466850" cy="800100"/>
          </a:xfrm>
          <a:prstGeom prst="rect">
            <a:avLst/>
          </a:prstGeom>
          <a:ln w="25400">
            <a:noFill/>
          </a:ln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</p:pic>
      <p:sp>
        <p:nvSpPr>
          <p:cNvPr id="309" name="TextBox 308"/>
          <p:cNvSpPr txBox="1"/>
          <p:nvPr/>
        </p:nvSpPr>
        <p:spPr>
          <a:xfrm>
            <a:off x="1005840" y="6812280"/>
            <a:ext cx="13639800" cy="324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Objectives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457200" lvl="0" indent="-457200">
              <a:spcBef>
                <a:spcPts val="900"/>
              </a:spcBef>
              <a:buSzPct val="100000"/>
              <a:buAutoNum type="arabicParenR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TCAP measurements to evaluate how well a regional-scale model represents the vertical distribution of aerosol chemical and optical properties. Desirable to get the </a:t>
            </a:r>
            <a:r>
              <a:rPr lang="en-US" sz="3200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“right answer” for the “right reason.”</a:t>
            </a:r>
          </a:p>
          <a:p>
            <a:pPr marL="457200" indent="-457200">
              <a:spcBef>
                <a:spcPts val="900"/>
              </a:spcBef>
              <a:buSzPct val="100000"/>
              <a:buFontTx/>
              <a:buAutoNum type="arabicParenR"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 a </a:t>
            </a:r>
            <a:r>
              <a:rPr lang="en-US" sz="3200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“column closure”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understand sources of model errors</a:t>
            </a:r>
          </a:p>
        </p:txBody>
      </p:sp>
      <p:sp>
        <p:nvSpPr>
          <p:cNvPr id="774" name="TextBox 773"/>
          <p:cNvSpPr txBox="1"/>
          <p:nvPr/>
        </p:nvSpPr>
        <p:spPr>
          <a:xfrm>
            <a:off x="18592800" y="25908000"/>
            <a:ext cx="1524000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WRF-</a:t>
            </a:r>
            <a:r>
              <a:rPr lang="en-US" sz="1800" dirty="0" err="1" smtClean="0">
                <a:solidFill>
                  <a:srgbClr val="FF0000"/>
                </a:solidFill>
                <a:latin typeface="Arial"/>
                <a:cs typeface="Arial"/>
              </a:rPr>
              <a:t>Chem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HSRL</a:t>
            </a:r>
            <a:endParaRPr lang="en-US" sz="1800" dirty="0">
              <a:solidFill>
                <a:srgbClr val="3366F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closure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24003000" y="25908000"/>
            <a:ext cx="1524000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WRF-</a:t>
            </a:r>
            <a:r>
              <a:rPr lang="en-US" sz="1800" dirty="0" err="1" smtClean="0">
                <a:solidFill>
                  <a:srgbClr val="FF0000"/>
                </a:solidFill>
                <a:latin typeface="Arial"/>
                <a:cs typeface="Arial"/>
              </a:rPr>
              <a:t>Chem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en-US" sz="1800" dirty="0" smtClean="0">
                <a:solidFill>
                  <a:srgbClr val="3366FF"/>
                </a:solidFill>
                <a:latin typeface="Arial"/>
                <a:cs typeface="Arial"/>
              </a:rPr>
              <a:t>HSRL</a:t>
            </a:r>
            <a:endParaRPr lang="en-US" sz="1800" dirty="0">
              <a:solidFill>
                <a:srgbClr val="3366FF"/>
              </a:solidFill>
              <a:latin typeface="Arial"/>
              <a:cs typeface="Arial"/>
            </a:endParaRPr>
          </a:p>
          <a:p>
            <a:pPr algn="r">
              <a:lnSpc>
                <a:spcPct val="90000"/>
              </a:lnSpc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closure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6" name="Rectangle 315"/>
          <p:cNvSpPr/>
          <p:nvPr/>
        </p:nvSpPr>
        <p:spPr>
          <a:xfrm flipV="1">
            <a:off x="23469600" y="35737800"/>
            <a:ext cx="81534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752600" y="35259264"/>
            <a:ext cx="311658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7526000" y="33756600"/>
            <a:ext cx="7015579" cy="4419600"/>
            <a:chOff x="22402800" y="31927800"/>
            <a:chExt cx="2551605" cy="1607433"/>
          </a:xfrm>
        </p:grpSpPr>
        <p:pic>
          <p:nvPicPr>
            <p:cNvPr id="775" name="Picture 774" descr="hsrl_bsc.tiff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2800" y="31927800"/>
              <a:ext cx="2551605" cy="1607433"/>
            </a:xfrm>
            <a:prstGeom prst="rect">
              <a:avLst/>
            </a:prstGeom>
          </p:spPr>
        </p:pic>
        <p:sp>
          <p:nvSpPr>
            <p:cNvPr id="776" name="Rectangle 775"/>
            <p:cNvSpPr/>
            <p:nvPr/>
          </p:nvSpPr>
          <p:spPr>
            <a:xfrm>
              <a:off x="22789891" y="32010943"/>
              <a:ext cx="532191" cy="131947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  <a:effectLst>
              <a:outerShdw blurRad="50800" dist="38100" dir="2700000" rotWithShape="0">
                <a:srgbClr val="000000">
                  <a:alpha val="8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24077978" y="32010943"/>
              <a:ext cx="532191" cy="1328096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  <a:effectLst>
              <a:outerShdw blurRad="50800" dist="38100" dir="2700000" rotWithShape="0">
                <a:srgbClr val="000000">
                  <a:alpha val="8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" name="TextBox 316"/>
          <p:cNvSpPr txBox="1"/>
          <p:nvPr/>
        </p:nvSpPr>
        <p:spPr>
          <a:xfrm>
            <a:off x="18592800" y="36576000"/>
            <a:ext cx="14478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Cape Cod Column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22174200" y="34671000"/>
            <a:ext cx="1435508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Ocean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latin typeface="Arial"/>
                <a:cs typeface="Arial"/>
              </a:rPr>
              <a:t>Column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20116800" y="33985200"/>
            <a:ext cx="19812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HSRL-2 Backscatter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26670000" y="32689800"/>
            <a:ext cx="4876800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se observed temperature and RH profiles along with observed size and composition to drive MOSAIC box model to get equilibrium aerosol water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29184600" y="30937200"/>
            <a:ext cx="976198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oo low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27355800" y="31165800"/>
            <a:ext cx="976198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oo low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27813000" y="29641800"/>
            <a:ext cx="976198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oo low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ARM_Logo_FullColor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36195000"/>
            <a:ext cx="2812815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1F8967-F05D-4092-BBE1-187641370A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D42AC5-9DC0-446C-9477-609AB39B7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B0EF8C-A200-4330-869F-45F81D26E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1211</Words>
  <Application>Microsoft Macintosh PowerPoint</Application>
  <PresentationFormat>Custom</PresentationFormat>
  <Paragraphs>166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Jerome Fast</cp:lastModifiedBy>
  <cp:revision>212</cp:revision>
  <dcterms:created xsi:type="dcterms:W3CDTF">2012-11-30T02:20:55Z</dcterms:created>
  <dcterms:modified xsi:type="dcterms:W3CDTF">2016-04-15T19:04:24Z</dcterms:modified>
</cp:coreProperties>
</file>