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3891200" cy="38404800"/>
  <p:notesSz cx="37947600" cy="4343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462" y="3066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16443960" cy="2171702"/>
          </a:xfrm>
          <a:prstGeom prst="rect">
            <a:avLst/>
          </a:prstGeom>
        </p:spPr>
        <p:txBody>
          <a:bodyPr vert="horz" lIns="465035" tIns="232520" rIns="465035" bIns="232520" rtlCol="0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494862" y="2"/>
            <a:ext cx="16443960" cy="2171702"/>
          </a:xfrm>
          <a:prstGeom prst="rect">
            <a:avLst/>
          </a:prstGeom>
        </p:spPr>
        <p:txBody>
          <a:bodyPr vert="horz" lIns="465035" tIns="232520" rIns="465035" bIns="232520" rtlCol="0"/>
          <a:lstStyle>
            <a:lvl1pPr algn="r">
              <a:defRPr sz="6000"/>
            </a:lvl1pPr>
          </a:lstStyle>
          <a:p>
            <a:fld id="{29EA36EF-87CD-1B44-9409-11C4905CF268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69463" y="3259138"/>
            <a:ext cx="18608675" cy="1628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5035" tIns="232520" rIns="465035" bIns="2325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94764" y="20631149"/>
            <a:ext cx="30358078" cy="19545301"/>
          </a:xfrm>
          <a:prstGeom prst="rect">
            <a:avLst/>
          </a:prstGeom>
        </p:spPr>
        <p:txBody>
          <a:bodyPr vert="horz" lIns="465035" tIns="232520" rIns="465035" bIns="2325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41254764"/>
            <a:ext cx="16443960" cy="2171702"/>
          </a:xfrm>
          <a:prstGeom prst="rect">
            <a:avLst/>
          </a:prstGeom>
        </p:spPr>
        <p:txBody>
          <a:bodyPr vert="horz" lIns="465035" tIns="232520" rIns="465035" bIns="232520" rtlCol="0" anchor="b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494862" y="41254764"/>
            <a:ext cx="16443960" cy="2171702"/>
          </a:xfrm>
          <a:prstGeom prst="rect">
            <a:avLst/>
          </a:prstGeom>
        </p:spPr>
        <p:txBody>
          <a:bodyPr vert="horz" lIns="465035" tIns="232520" rIns="465035" bIns="232520" rtlCol="0" anchor="b"/>
          <a:lstStyle>
            <a:lvl1pPr algn="r">
              <a:defRPr sz="6000"/>
            </a:lvl1pPr>
          </a:lstStyle>
          <a:p>
            <a:fld id="{8D472B3F-3741-B74C-841E-8A767FCD5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4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Print t</a:t>
            </a:r>
            <a:r>
              <a:rPr lang="en-US" baseline="0" dirty="0" smtClean="0"/>
              <a:t>his p</a:t>
            </a:r>
            <a:r>
              <a:rPr lang="en-US" dirty="0" smtClean="0"/>
              <a:t>oster file </a:t>
            </a:r>
            <a:r>
              <a:rPr lang="en-US" b="1" dirty="0" smtClean="0"/>
              <a:t>at 100% SCALE </a:t>
            </a:r>
            <a:r>
              <a:rPr lang="en-US" dirty="0" smtClean="0"/>
              <a:t>to result in a physical print measuring 48” wide x 42” tall.</a:t>
            </a:r>
            <a:r>
              <a:rPr lang="en-US" baseline="0" dirty="0" smtClean="0"/>
              <a:t> All type size notations shown above are based on the final printed size of the poster.</a:t>
            </a:r>
          </a:p>
          <a:p>
            <a:r>
              <a:rPr lang="en-US" baseline="0" dirty="0" smtClean="0"/>
              <a:t>• Contact Digital Duplicating (375-2969, http://digitalduplicating.pnl.gov) to order poster printing and finishing services for your completed poster design.</a:t>
            </a:r>
          </a:p>
          <a:p>
            <a:r>
              <a:rPr lang="en-US" baseline="0" dirty="0" smtClean="0"/>
              <a:t>• Remember to have your poster cleared for public display/distribution through the ERICA Information Release system (http://erica.pnl.gov).</a:t>
            </a:r>
          </a:p>
          <a:p>
            <a:r>
              <a:rPr lang="en-US" baseline="0" dirty="0" smtClean="0"/>
              <a:t>• Sidebar “About PNNL” box is considered optional, and can be removed if space is needed for technical content.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B3F-3741-B74C-841E-8A767FCD52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5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43891200" cy="38404800"/>
            <a:chOff x="0" y="0"/>
            <a:chExt cx="43891200" cy="38404800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43891200" cy="38404800"/>
              <a:chOff x="0" y="0"/>
              <a:chExt cx="43891200" cy="38404800"/>
            </a:xfrm>
          </p:grpSpPr>
          <p:grpSp>
            <p:nvGrpSpPr>
              <p:cNvPr id="6" name="Group 5"/>
              <p:cNvGrpSpPr/>
              <p:nvPr userDrawn="1"/>
            </p:nvGrpSpPr>
            <p:grpSpPr>
              <a:xfrm>
                <a:off x="0" y="0"/>
                <a:ext cx="43891200" cy="38404800"/>
                <a:chOff x="0" y="0"/>
                <a:chExt cx="43891200" cy="38404800"/>
              </a:xfrm>
            </p:grpSpPr>
            <p:pic>
              <p:nvPicPr>
                <p:cNvPr id="4" name="Picture 3" descr="PNNL_Poster_Stripe_48x42.jpg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830752" y="0"/>
                  <a:ext cx="2060448" cy="38404800"/>
                </a:xfrm>
                <a:prstGeom prst="rect">
                  <a:avLst/>
                </a:prstGeom>
              </p:spPr>
            </p:pic>
            <p:pic>
              <p:nvPicPr>
                <p:cNvPr id="5" name="Picture 4" descr="PNNL_Poster_Header_48x42.jpg"/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3891200" cy="649224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33832800" y="914401"/>
                <a:ext cx="9144000" cy="4616175"/>
              </a:xfrm>
              <a:prstGeom prst="rect">
                <a:avLst/>
              </a:prstGeom>
            </p:spPr>
          </p:pic>
        </p:grpSp>
        <p:cxnSp>
          <p:nvCxnSpPr>
            <p:cNvPr id="8" name="Straight Connector 7"/>
            <p:cNvCxnSpPr/>
            <p:nvPr userDrawn="1"/>
          </p:nvCxnSpPr>
          <p:spPr>
            <a:xfrm>
              <a:off x="1828800" y="35204400"/>
              <a:ext cx="42062400" cy="0"/>
            </a:xfrm>
            <a:prstGeom prst="line">
              <a:avLst/>
            </a:prstGeom>
            <a:ln w="101600">
              <a:gradFill flip="none" rotWithShape="1">
                <a:gsLst>
                  <a:gs pos="0">
                    <a:srgbClr val="B2B3B5"/>
                  </a:gs>
                  <a:gs pos="100000">
                    <a:srgbClr val="70727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3832800" y="36467288"/>
              <a:ext cx="6850380" cy="97231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43891200" cy="384048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28800" y="36245800"/>
              <a:ext cx="34417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4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6296" y="609600"/>
            <a:ext cx="31797166" cy="574003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10500" b="1" dirty="0" smtClean="0">
                <a:solidFill>
                  <a:schemeClr val="bg1"/>
                </a:solidFill>
                <a:latin typeface="Arial"/>
                <a:cs typeface="Arial"/>
              </a:rPr>
              <a:t>Gas and Particle Measurements onboard the G-1 aircraft during </a:t>
            </a:r>
            <a:r>
              <a:rPr lang="en-US" sz="10500" b="1" dirty="0" err="1" smtClean="0">
                <a:solidFill>
                  <a:schemeClr val="bg1"/>
                </a:solidFill>
                <a:latin typeface="Arial"/>
                <a:cs typeface="Arial"/>
              </a:rPr>
              <a:t>GoAmazon</a:t>
            </a:r>
            <a:r>
              <a:rPr lang="en-US" sz="10500" b="1" dirty="0" smtClean="0">
                <a:solidFill>
                  <a:schemeClr val="bg1"/>
                </a:solidFill>
                <a:latin typeface="Arial"/>
                <a:cs typeface="Arial"/>
              </a:rPr>
              <a:t> 2014/5 </a:t>
            </a:r>
            <a:endParaRPr lang="en-US" sz="10500" b="1" baseline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J.E. Shilling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M.S. Pekour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E. Fortner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P. Artaxo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M. Canagaratna</a:t>
            </a:r>
            <a:r>
              <a:rPr lang="en-US" sz="6000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, J.M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. Hubbe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K.M, Longo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L.A.T. Machado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S.T. Martin</a:t>
            </a:r>
            <a:r>
              <a:rPr lang="en-US" sz="6000" baseline="30000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F. Mei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S.R. Springston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J. Tomlinson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, J. Wang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</a:p>
          <a:p>
            <a:r>
              <a:rPr lang="en-US" sz="4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PNNL, </a:t>
            </a:r>
            <a:r>
              <a:rPr lang="en-US" sz="4000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Aerodyne Research,</a:t>
            </a:r>
            <a:r>
              <a:rPr lang="en-US" sz="40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University of Sao Paulo, </a:t>
            </a:r>
            <a:r>
              <a:rPr lang="en-US" sz="4000" baseline="30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CPTEC-INPE, </a:t>
            </a:r>
            <a:r>
              <a:rPr lang="en-US" sz="4000" baseline="300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Harvard University, </a:t>
            </a:r>
            <a:r>
              <a:rPr lang="en-US" sz="4000" baseline="300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BNL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96200" y="35542901"/>
            <a:ext cx="24179442" cy="2709499"/>
            <a:chOff x="6722626" y="35509200"/>
            <a:chExt cx="24179442" cy="2709499"/>
          </a:xfrm>
        </p:grpSpPr>
        <p:sp>
          <p:nvSpPr>
            <p:cNvPr id="56" name="Round Same Side Corner Rectangle 55"/>
            <p:cNvSpPr/>
            <p:nvPr/>
          </p:nvSpPr>
          <p:spPr>
            <a:xfrm rot="16200000">
              <a:off x="17457597" y="24774229"/>
              <a:ext cx="2709499" cy="24179442"/>
            </a:xfrm>
            <a:prstGeom prst="round2SameRect">
              <a:avLst>
                <a:gd name="adj1" fmla="val 10806"/>
                <a:gd name="adj2" fmla="val 1215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37026" y="35585400"/>
              <a:ext cx="22346364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D575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Acknowledgements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 is based on work supported by the U.S. Department of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Energy,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Office of Science, Office of Biological and Environmental Research,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Atmospheric Radiation Measurement and Atmospheric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 Research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programs.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Pacific Northwest National Laboratory is operated for DOE by Battelle Memorial Institute under contract DE-AC05-76RL01830. </a:t>
              </a:r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For more information, 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please 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contact:  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John Shilling (john.shilling@pnnl.gov)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0600" y="6858000"/>
            <a:ext cx="13030200" cy="8709946"/>
            <a:chOff x="990600" y="6858000"/>
            <a:chExt cx="13030200" cy="8709946"/>
          </a:xfrm>
        </p:grpSpPr>
        <p:grpSp>
          <p:nvGrpSpPr>
            <p:cNvPr id="11" name="Group 10"/>
            <p:cNvGrpSpPr/>
            <p:nvPr/>
          </p:nvGrpSpPr>
          <p:grpSpPr>
            <a:xfrm>
              <a:off x="1421310" y="7110674"/>
              <a:ext cx="12168780" cy="8204598"/>
              <a:chOff x="875718" y="8429426"/>
              <a:chExt cx="12168780" cy="820459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12707" y="9893717"/>
                <a:ext cx="11713554" cy="6740307"/>
                <a:chOff x="847452" y="9834583"/>
                <a:chExt cx="11713554" cy="6740307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7467600" y="9970564"/>
                  <a:ext cx="5093406" cy="5914347"/>
                  <a:chOff x="5741453" y="8220944"/>
                  <a:chExt cx="5093406" cy="5914347"/>
                </a:xfrm>
              </p:grpSpPr>
              <p:pic>
                <p:nvPicPr>
                  <p:cNvPr id="34" name="Content Placeholder 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1453" y="10591800"/>
                    <a:ext cx="5093086" cy="3543491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7118511" y="10576413"/>
                    <a:ext cx="3716348" cy="3558878"/>
                    <a:chOff x="5427972" y="3299122"/>
                    <a:chExt cx="3716348" cy="3558878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7239320" y="4394066"/>
                      <a:ext cx="1905000" cy="2463934"/>
                      <a:chOff x="7224206" y="4394066"/>
                      <a:chExt cx="1905000" cy="2463934"/>
                    </a:xfrm>
                  </p:grpSpPr>
                  <p:sp>
                    <p:nvSpPr>
                      <p:cNvPr id="38" name="Right Arrow 37"/>
                      <p:cNvSpPr/>
                      <p:nvPr/>
                    </p:nvSpPr>
                    <p:spPr>
                      <a:xfrm>
                        <a:off x="7554964" y="4624899"/>
                        <a:ext cx="808602" cy="302279"/>
                      </a:xfrm>
                      <a:prstGeom prst="rightArrow">
                        <a:avLst>
                          <a:gd name="adj1" fmla="val 50000"/>
                          <a:gd name="adj2" fmla="val 78846"/>
                        </a:avLst>
                      </a:prstGeom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>
                          <a:rot lat="0" lon="0" rev="11400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8272882" y="4394066"/>
                        <a:ext cx="856324" cy="4616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200" dirty="0" smtClean="0">
                            <a:solidFill>
                              <a:schemeClr val="bg1"/>
                            </a:solidFill>
                          </a:rPr>
                          <a:t>Prevailing</a:t>
                        </a:r>
                      </a:p>
                      <a:p>
                        <a:pPr algn="ctr"/>
                        <a:r>
                          <a:rPr lang="en-US" sz="1200" dirty="0" smtClean="0">
                            <a:solidFill>
                              <a:schemeClr val="bg1"/>
                            </a:solidFill>
                          </a:rPr>
                          <a:t>Wind</a:t>
                        </a:r>
                        <a:endParaRPr lang="en-US" sz="12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pic>
                    <p:nvPicPr>
                      <p:cNvPr id="40" name="Picture 39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24206" y="5589270"/>
                        <a:ext cx="1905000" cy="126873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</p:pic>
                </p:grp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5427972" y="3299122"/>
                      <a:ext cx="2614421" cy="4616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IOP1 Flight Tracks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>
                  <a:xfrm>
                    <a:off x="7547250" y="12280059"/>
                    <a:ext cx="259690" cy="259690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>
                    <a:spLocks noChangeAspect="1"/>
                  </p:cNvSpPr>
                  <p:nvPr/>
                </p:nvSpPr>
                <p:spPr>
                  <a:xfrm>
                    <a:off x="8792447" y="12005245"/>
                    <a:ext cx="415504" cy="415504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2633" y="8220944"/>
                    <a:ext cx="3385312" cy="2355469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  <p:sp>
                <p:nvSpPr>
                  <p:cNvPr id="44" name="Oval 43"/>
                  <p:cNvSpPr>
                    <a:spLocks noChangeAspect="1"/>
                  </p:cNvSpPr>
                  <p:nvPr/>
                </p:nvSpPr>
                <p:spPr>
                  <a:xfrm>
                    <a:off x="8284800" y="9290433"/>
                    <a:ext cx="259690" cy="25969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5" name="Straight Connector 44"/>
                  <p:cNvCxnSpPr>
                    <a:stCxn id="44" idx="2"/>
                  </p:cNvCxnSpPr>
                  <p:nvPr/>
                </p:nvCxnSpPr>
                <p:spPr>
                  <a:xfrm flipH="1">
                    <a:off x="6832633" y="9420278"/>
                    <a:ext cx="1452167" cy="115613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44" idx="6"/>
                  </p:cNvCxnSpPr>
                  <p:nvPr/>
                </p:nvCxnSpPr>
                <p:spPr>
                  <a:xfrm>
                    <a:off x="8544490" y="9420278"/>
                    <a:ext cx="1673455" cy="115613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847452" y="9834583"/>
                  <a:ext cx="6297367" cy="67403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71500" indent="-571500">
                    <a:buFont typeface="Arial" panose="020B0604020202020204" pitchFamily="34" charset="0"/>
                    <a:buChar char="•"/>
                  </a:pPr>
                  <a:r>
                    <a:rPr lang="en-US" sz="3600" dirty="0" smtClean="0"/>
                    <a:t>G-1 characterized the  Manaus plume as it was transported downwind and interacted with biogenic emissions.</a:t>
                  </a:r>
                </a:p>
                <a:p>
                  <a:pPr marL="571500" indent="-571500">
                    <a:buFont typeface="Arial" panose="020B0604020202020204" pitchFamily="34" charset="0"/>
                    <a:buChar char="•"/>
                  </a:pPr>
                  <a:r>
                    <a:rPr lang="en-US" sz="3600" dirty="0" smtClean="0"/>
                    <a:t>IOP1 – Wet Season, February 15</a:t>
                  </a:r>
                  <a:r>
                    <a:rPr lang="en-US" sz="3600" baseline="30000" dirty="0" smtClean="0"/>
                    <a:t>th</a:t>
                  </a:r>
                  <a:r>
                    <a:rPr lang="en-US" sz="3600" dirty="0" smtClean="0"/>
                    <a:t> – March </a:t>
                  </a:r>
                  <a:r>
                    <a:rPr lang="en-US" sz="3600" dirty="0" smtClean="0"/>
                    <a:t>26</a:t>
                  </a:r>
                  <a:r>
                    <a:rPr lang="en-US" sz="3600" baseline="30000" dirty="0" smtClean="0"/>
                    <a:t>th</a:t>
                  </a:r>
                  <a:r>
                    <a:rPr lang="en-US" sz="3600" dirty="0" smtClean="0"/>
                    <a:t> 2014</a:t>
                  </a:r>
                  <a:endParaRPr lang="en-US" sz="3600" dirty="0" smtClean="0"/>
                </a:p>
                <a:p>
                  <a:pPr marL="2139010" lvl="1" indent="-571500">
                    <a:buFont typeface="Arial" panose="020B0604020202020204" pitchFamily="34" charset="0"/>
                    <a:buChar char="•"/>
                  </a:pPr>
                  <a:r>
                    <a:rPr lang="en-US" sz="3600" dirty="0" smtClean="0"/>
                    <a:t>16 Flights</a:t>
                  </a:r>
                </a:p>
                <a:p>
                  <a:pPr marL="571500" indent="-571500">
                    <a:buFont typeface="Arial" panose="020B0604020202020204" pitchFamily="34" charset="0"/>
                    <a:buChar char="•"/>
                  </a:pPr>
                  <a:r>
                    <a:rPr lang="en-US" sz="3600" dirty="0" smtClean="0"/>
                    <a:t>IOP2 – Dry Season, September 1</a:t>
                  </a:r>
                  <a:r>
                    <a:rPr lang="en-US" sz="3600" baseline="30000" dirty="0" smtClean="0"/>
                    <a:t>st</a:t>
                  </a:r>
                  <a:r>
                    <a:rPr lang="en-US" sz="3600" dirty="0" smtClean="0"/>
                    <a:t> – October </a:t>
                  </a:r>
                  <a:r>
                    <a:rPr lang="en-US" sz="3600" dirty="0" smtClean="0"/>
                    <a:t>10</a:t>
                  </a:r>
                  <a:r>
                    <a:rPr lang="en-US" sz="3600" baseline="30000" dirty="0" smtClean="0"/>
                    <a:t>th</a:t>
                  </a:r>
                  <a:r>
                    <a:rPr lang="en-US" sz="3600" dirty="0" smtClean="0"/>
                    <a:t> 2014</a:t>
                  </a:r>
                  <a:endParaRPr lang="en-US" sz="3600" dirty="0" smtClean="0"/>
                </a:p>
                <a:p>
                  <a:pPr marL="2139010" lvl="1" indent="-571500">
                    <a:buFont typeface="Arial" panose="020B0604020202020204" pitchFamily="34" charset="0"/>
                    <a:buChar char="•"/>
                  </a:pPr>
                  <a:r>
                    <a:rPr lang="en-US" sz="3600" dirty="0" smtClean="0"/>
                    <a:t>19 Flights.</a:t>
                  </a:r>
                  <a:endParaRPr lang="en-US" sz="3600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875718" y="8429426"/>
                <a:ext cx="121687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GoAmazon</a:t>
                </a:r>
                <a:r>
                  <a:rPr lang="en-US" sz="5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G-1 Flight </a:t>
                </a:r>
                <a:r>
                  <a:rPr lang="en-US" sz="5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Domain and Strategy</a:t>
                </a:r>
                <a:endParaRPr lang="en-US" sz="5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90600" y="6858000"/>
              <a:ext cx="13030200" cy="8709946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6187722" y="7371578"/>
            <a:ext cx="23041525" cy="16345800"/>
            <a:chOff x="17773591" y="18384560"/>
            <a:chExt cx="23041525" cy="16345800"/>
          </a:xfrm>
        </p:grpSpPr>
        <p:sp>
          <p:nvSpPr>
            <p:cNvPr id="65" name="TextBox 64"/>
            <p:cNvSpPr txBox="1"/>
            <p:nvPr/>
          </p:nvSpPr>
          <p:spPr>
            <a:xfrm>
              <a:off x="20450843" y="18384560"/>
              <a:ext cx="154285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6">
                      <a:lumMod val="75000"/>
                    </a:schemeClr>
                  </a:solidFill>
                </a:rPr>
                <a:t>Aerosol Evolution in Manaus Plume – March 13</a:t>
              </a:r>
              <a:r>
                <a:rPr lang="en-US" sz="5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th</a:t>
              </a:r>
              <a:r>
                <a:rPr lang="en-US" sz="5400" dirty="0" smtClean="0">
                  <a:solidFill>
                    <a:schemeClr val="accent6">
                      <a:lumMod val="75000"/>
                    </a:schemeClr>
                  </a:solidFill>
                </a:rPr>
                <a:t> 2014</a:t>
              </a:r>
              <a:endParaRPr lang="en-US" sz="5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17773591" y="19421074"/>
              <a:ext cx="23041525" cy="15309286"/>
              <a:chOff x="17773591" y="19421074"/>
              <a:chExt cx="23041525" cy="15309286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23200" y="26365200"/>
                <a:ext cx="7591916" cy="8288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64084" y="26441570"/>
                <a:ext cx="7591916" cy="8288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7" name="Group 66"/>
              <p:cNvGrpSpPr/>
              <p:nvPr/>
            </p:nvGrpSpPr>
            <p:grpSpPr>
              <a:xfrm>
                <a:off x="17773591" y="19421074"/>
                <a:ext cx="20990516" cy="14932254"/>
                <a:chOff x="18211800" y="8377743"/>
                <a:chExt cx="20990516" cy="14932254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8573809" y="8377743"/>
                  <a:ext cx="10070494" cy="5288529"/>
                  <a:chOff x="18860598" y="8915400"/>
                  <a:chExt cx="10070494" cy="5288529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22871114" y="8915400"/>
                    <a:ext cx="6059978" cy="5288529"/>
                    <a:chOff x="20802480" y="9377344"/>
                    <a:chExt cx="6059978" cy="5288529"/>
                  </a:xfrm>
                </p:grpSpPr>
                <p:pic>
                  <p:nvPicPr>
                    <p:cNvPr id="78" name="Content Placeholder 1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802480" y="10295456"/>
                      <a:ext cx="6059978" cy="437041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22006127" y="9377344"/>
                      <a:ext cx="4031488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800" dirty="0" smtClean="0"/>
                        <a:t>G-1 Flight Track</a:t>
                      </a:r>
                      <a:endParaRPr lang="en-US" sz="4800" dirty="0"/>
                    </a:p>
                  </p:txBody>
                </p:sp>
              </p:grp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8860598" y="10134600"/>
                    <a:ext cx="4038600" cy="34163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857250" indent="-857250">
                      <a:buFont typeface="Arial" panose="020B0604020202020204" pitchFamily="34" charset="0"/>
                      <a:buChar char="•"/>
                    </a:pPr>
                    <a:r>
                      <a:rPr lang="en-US" sz="3600" dirty="0" smtClean="0"/>
                      <a:t>G-1 flew a pattern that repeatedly transected  Manaus plume downwind. </a:t>
                    </a:r>
                    <a:endParaRPr lang="en-US" sz="3600" dirty="0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5529708" y="8377743"/>
                  <a:ext cx="367260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smtClean="0"/>
                    <a:t>OA Formation</a:t>
                  </a:r>
                  <a:endParaRPr lang="en-US" sz="4800" dirty="0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18211800" y="14706600"/>
                  <a:ext cx="9340556" cy="8228788"/>
                  <a:chOff x="18669000" y="14936012"/>
                  <a:chExt cx="9340556" cy="8228788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3602965" y="14936012"/>
                    <a:ext cx="4406591" cy="7910722"/>
                    <a:chOff x="23602965" y="14936012"/>
                    <a:chExt cx="4406591" cy="7910722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23872372" y="15934305"/>
                      <a:ext cx="1883228" cy="6912429"/>
                      <a:chOff x="23872372" y="15849600"/>
                      <a:chExt cx="1883228" cy="6912429"/>
                    </a:xfrm>
                  </p:grpSpPr>
                  <p:sp>
                    <p:nvSpPr>
                      <p:cNvPr id="129" name="Rectangle 128"/>
                      <p:cNvSpPr/>
                      <p:nvPr/>
                    </p:nvSpPr>
                    <p:spPr>
                      <a:xfrm>
                        <a:off x="23872372" y="15849600"/>
                        <a:ext cx="206828" cy="6912429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  <a:alpha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Rectangle 129"/>
                      <p:cNvSpPr/>
                      <p:nvPr/>
                    </p:nvSpPr>
                    <p:spPr>
                      <a:xfrm>
                        <a:off x="24128188" y="15849600"/>
                        <a:ext cx="332012" cy="6912429"/>
                      </a:xfrm>
                      <a:prstGeom prst="rect">
                        <a:avLst/>
                      </a:prstGeom>
                      <a:solidFill>
                        <a:srgbClr val="FF0000">
                          <a:alpha val="19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Rectangle 130"/>
                      <p:cNvSpPr/>
                      <p:nvPr/>
                    </p:nvSpPr>
                    <p:spPr>
                      <a:xfrm>
                        <a:off x="24513188" y="15849600"/>
                        <a:ext cx="328012" cy="6912429"/>
                      </a:xfrm>
                      <a:prstGeom prst="rect">
                        <a:avLst/>
                      </a:prstGeom>
                      <a:solidFill>
                        <a:srgbClr val="33CC33">
                          <a:alpha val="18824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25374600" y="15849600"/>
                        <a:ext cx="381000" cy="6912429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9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Rectangle 132"/>
                      <p:cNvSpPr/>
                      <p:nvPr/>
                    </p:nvSpPr>
                    <p:spPr>
                      <a:xfrm>
                        <a:off x="24917400" y="15849600"/>
                        <a:ext cx="348341" cy="691242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19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3602965" y="14936012"/>
                      <a:ext cx="4406591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800" dirty="0" smtClean="0"/>
                        <a:t>Flight Time Trace</a:t>
                      </a:r>
                      <a:endParaRPr lang="en-US" sz="4800" dirty="0"/>
                    </a:p>
                  </p:txBody>
                </p:sp>
              </p:grp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8669000" y="15870495"/>
                    <a:ext cx="4038600" cy="7294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857250" indent="-857250">
                      <a:buFont typeface="Arial" panose="020B0604020202020204" pitchFamily="34" charset="0"/>
                      <a:buChar char="•"/>
                    </a:pPr>
                    <a:r>
                      <a:rPr lang="en-US" sz="3600" dirty="0" smtClean="0"/>
                      <a:t>Plume is well defined.</a:t>
                    </a:r>
                  </a:p>
                  <a:p>
                    <a:pPr marL="857250" indent="-857250">
                      <a:buFont typeface="Arial" panose="020B0604020202020204" pitchFamily="34" charset="0"/>
                      <a:buChar char="•"/>
                    </a:pPr>
                    <a:r>
                      <a:rPr lang="en-US" sz="3600" dirty="0" smtClean="0"/>
                      <a:t>Background trace gas and aerosol concentrations are low.</a:t>
                    </a:r>
                  </a:p>
                  <a:p>
                    <a:pPr marL="857250" indent="-857250">
                      <a:buFont typeface="Arial" panose="020B0604020202020204" pitchFamily="34" charset="0"/>
                      <a:buChar char="•"/>
                    </a:pPr>
                    <a:r>
                      <a:rPr lang="en-US" sz="3600" dirty="0" smtClean="0"/>
                      <a:t>Organic concentrations are elevated in plume.</a:t>
                    </a:r>
                  </a:p>
                  <a:p>
                    <a:pPr marL="857250" indent="-857250">
                      <a:buFont typeface="Arial" panose="020B0604020202020204" pitchFamily="34" charset="0"/>
                      <a:buChar char="•"/>
                    </a:pPr>
                    <a:r>
                      <a:rPr lang="en-US" sz="3600" dirty="0" smtClean="0"/>
                      <a:t>Significant BVOCs present.</a:t>
                    </a:r>
                    <a:endParaRPr lang="en-US" sz="3600" dirty="0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29266352" y="14706600"/>
                  <a:ext cx="9623257" cy="8603397"/>
                  <a:chOff x="30187211" y="15018603"/>
                  <a:chExt cx="9623257" cy="8603397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30187211" y="15773698"/>
                    <a:ext cx="7760389" cy="7848302"/>
                    <a:chOff x="30187211" y="15773698"/>
                    <a:chExt cx="7760389" cy="7848302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35988172" y="15891780"/>
                      <a:ext cx="1959428" cy="6912429"/>
                      <a:chOff x="35988172" y="16002000"/>
                      <a:chExt cx="1959428" cy="6912429"/>
                    </a:xfrm>
                  </p:grpSpPr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35988172" y="16002000"/>
                        <a:ext cx="206828" cy="6912429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  <a:alpha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Rectangle 120"/>
                      <p:cNvSpPr/>
                      <p:nvPr/>
                    </p:nvSpPr>
                    <p:spPr>
                      <a:xfrm>
                        <a:off x="36320188" y="16002000"/>
                        <a:ext cx="332012" cy="6912429"/>
                      </a:xfrm>
                      <a:prstGeom prst="rect">
                        <a:avLst/>
                      </a:prstGeom>
                      <a:solidFill>
                        <a:srgbClr val="FF0000">
                          <a:alpha val="19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Rectangle 121"/>
                      <p:cNvSpPr/>
                      <p:nvPr/>
                    </p:nvSpPr>
                    <p:spPr>
                      <a:xfrm>
                        <a:off x="36705188" y="16002000"/>
                        <a:ext cx="328012" cy="6912429"/>
                      </a:xfrm>
                      <a:prstGeom prst="rect">
                        <a:avLst/>
                      </a:prstGeom>
                      <a:solidFill>
                        <a:srgbClr val="33CC33">
                          <a:alpha val="18824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Rectangle 122"/>
                      <p:cNvSpPr/>
                      <p:nvPr/>
                    </p:nvSpPr>
                    <p:spPr>
                      <a:xfrm>
                        <a:off x="37566600" y="16002000"/>
                        <a:ext cx="381000" cy="6912429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9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Rectangle 123"/>
                      <p:cNvSpPr/>
                      <p:nvPr/>
                    </p:nvSpPr>
                    <p:spPr>
                      <a:xfrm>
                        <a:off x="37109400" y="16002000"/>
                        <a:ext cx="348341" cy="691242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19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30187211" y="15773698"/>
                      <a:ext cx="4788589" cy="78483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LO-OOA dominates aerosol composition early in flight and correlates with CO.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MO-OOA increases later in flight and correlates with ozone and aerosol SO</a:t>
                      </a:r>
                      <a:r>
                        <a:rPr lang="en-US" sz="3600" baseline="-25000" dirty="0" smtClean="0"/>
                        <a:t>4</a:t>
                      </a:r>
                      <a:r>
                        <a:rPr lang="en-US" sz="3600" dirty="0" smtClean="0"/>
                        <a:t>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Organic O:C lower in the fresh plume.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Observations are consistent with aging of plume downwind of Manaus.</a:t>
                      </a:r>
                      <a:endParaRPr lang="en-US" sz="3600" dirty="0"/>
                    </a:p>
                  </p:txBody>
                </p:sp>
              </p:grp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6952506" y="15018603"/>
                    <a:ext cx="2857962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dirty="0" smtClean="0"/>
                      <a:t>PMF of OA</a:t>
                    </a:r>
                    <a:endParaRPr lang="en-US" sz="4800" dirty="0"/>
                  </a:p>
                </p:txBody>
              </p:sp>
            </p:grpSp>
          </p:grpSp>
        </p:grpSp>
      </p:grpSp>
      <p:sp>
        <p:nvSpPr>
          <p:cNvPr id="113" name="Rectangle 112"/>
          <p:cNvSpPr/>
          <p:nvPr/>
        </p:nvSpPr>
        <p:spPr>
          <a:xfrm>
            <a:off x="15911526" y="7140137"/>
            <a:ext cx="23593916" cy="16808682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90600" y="15773400"/>
            <a:ext cx="14097000" cy="19050000"/>
            <a:chOff x="228600" y="16002000"/>
            <a:chExt cx="14097000" cy="19050000"/>
          </a:xfrm>
        </p:grpSpPr>
        <p:sp>
          <p:nvSpPr>
            <p:cNvPr id="20" name="TextBox 19"/>
            <p:cNvSpPr txBox="1"/>
            <p:nvPr/>
          </p:nvSpPr>
          <p:spPr>
            <a:xfrm>
              <a:off x="1319005" y="16105759"/>
              <a:ext cx="111068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accent6">
                      <a:lumMod val="75000"/>
                    </a:schemeClr>
                  </a:solidFill>
                </a:rPr>
                <a:t>Overview and Comparison</a:t>
              </a:r>
            </a:p>
            <a:p>
              <a:pPr algn="ctr"/>
              <a:r>
                <a:rPr lang="en-US" sz="5400" dirty="0">
                  <a:solidFill>
                    <a:schemeClr val="accent6">
                      <a:lumMod val="75000"/>
                    </a:schemeClr>
                  </a:solidFill>
                </a:rPr>
                <a:t>o</a:t>
              </a:r>
              <a:r>
                <a:rPr lang="en-US" sz="5400" dirty="0" smtClean="0">
                  <a:solidFill>
                    <a:schemeClr val="accent6">
                      <a:lumMod val="75000"/>
                    </a:schemeClr>
                  </a:solidFill>
                </a:rPr>
                <a:t>f Wet and Dry Season Aerosol</a:t>
              </a:r>
              <a:endParaRPr lang="en-US" sz="5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2" y="18288000"/>
              <a:ext cx="12742027" cy="14784018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228600" y="16002000"/>
              <a:ext cx="14097000" cy="19050000"/>
              <a:chOff x="228600" y="16002000"/>
              <a:chExt cx="14097000" cy="19050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28600" y="16002000"/>
                <a:ext cx="14097000" cy="19050000"/>
              </a:xfrm>
              <a:prstGeom prst="rect">
                <a:avLst/>
              </a:prstGeom>
              <a:noFill/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7701" y="33528000"/>
                <a:ext cx="132587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Absolute loading of species is significantly higher in dry season.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Fractional composition is remarkably constant between IOPs.</a:t>
                </a:r>
                <a:endParaRPr lang="en-US" sz="3600" dirty="0"/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395" y="25298400"/>
            <a:ext cx="5173077" cy="39038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462" y="29995718"/>
            <a:ext cx="5173077" cy="39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6233F-2321-4FD4-A9DB-7581CFF2E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F0D2DC-19A7-4AF1-B7AC-A28104735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27CE65-6272-48D1-BC46-586B79F3D6D4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433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John Shilling</cp:lastModifiedBy>
  <cp:revision>89</cp:revision>
  <cp:lastPrinted>2015-03-11T23:14:13Z</cp:lastPrinted>
  <dcterms:created xsi:type="dcterms:W3CDTF">2012-11-30T02:20:55Z</dcterms:created>
  <dcterms:modified xsi:type="dcterms:W3CDTF">2016-04-19T22:19:41Z</dcterms:modified>
</cp:coreProperties>
</file>