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D1DF"/>
    <a:srgbClr val="AEBE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308" autoAdjust="0"/>
    <p:restoredTop sz="95823" autoAdjust="0"/>
  </p:normalViewPr>
  <p:slideViewPr>
    <p:cSldViewPr snapToGrid="0" snapToObjects="1">
      <p:cViewPr>
        <p:scale>
          <a:sx n="40" d="100"/>
          <a:sy n="40" d="100"/>
        </p:scale>
        <p:origin x="3974" y="463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CDB915-32D5-CE4F-979A-4E81A8BABF16}"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BD634-18D1-6442-AC1F-F8B089A0ABCC}" type="slidenum">
              <a:rPr lang="en-US" smtClean="0"/>
              <a:t>‹#›</a:t>
            </a:fld>
            <a:endParaRPr lang="en-US"/>
          </a:p>
        </p:txBody>
      </p:sp>
    </p:spTree>
    <p:extLst>
      <p:ext uri="{BB962C8B-B14F-4D97-AF65-F5344CB8AC3E}">
        <p14:creationId xmlns:p14="http://schemas.microsoft.com/office/powerpoint/2010/main" val="807325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DB915-32D5-CE4F-979A-4E81A8BABF16}"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BD634-18D1-6442-AC1F-F8B089A0ABCC}" type="slidenum">
              <a:rPr lang="en-US" smtClean="0"/>
              <a:t>‹#›</a:t>
            </a:fld>
            <a:endParaRPr lang="en-US"/>
          </a:p>
        </p:txBody>
      </p:sp>
    </p:spTree>
    <p:extLst>
      <p:ext uri="{BB962C8B-B14F-4D97-AF65-F5344CB8AC3E}">
        <p14:creationId xmlns:p14="http://schemas.microsoft.com/office/powerpoint/2010/main" val="378384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1" y="8435343"/>
            <a:ext cx="35547303" cy="1797634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01946" y="8435343"/>
            <a:ext cx="105925617" cy="1797634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DB915-32D5-CE4F-979A-4E81A8BABF16}"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BD634-18D1-6442-AC1F-F8B089A0ABCC}" type="slidenum">
              <a:rPr lang="en-US" smtClean="0"/>
              <a:t>‹#›</a:t>
            </a:fld>
            <a:endParaRPr lang="en-US"/>
          </a:p>
        </p:txBody>
      </p:sp>
    </p:spTree>
    <p:extLst>
      <p:ext uri="{BB962C8B-B14F-4D97-AF65-F5344CB8AC3E}">
        <p14:creationId xmlns:p14="http://schemas.microsoft.com/office/powerpoint/2010/main" val="108171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DB915-32D5-CE4F-979A-4E81A8BABF16}"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BD634-18D1-6442-AC1F-F8B089A0ABCC}" type="slidenum">
              <a:rPr lang="en-US" smtClean="0"/>
              <a:t>‹#›</a:t>
            </a:fld>
            <a:endParaRPr lang="en-US"/>
          </a:p>
        </p:txBody>
      </p:sp>
    </p:spTree>
    <p:extLst>
      <p:ext uri="{BB962C8B-B14F-4D97-AF65-F5344CB8AC3E}">
        <p14:creationId xmlns:p14="http://schemas.microsoft.com/office/powerpoint/2010/main" val="16864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CDB915-32D5-CE4F-979A-4E81A8BABF16}"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BD634-18D1-6442-AC1F-F8B089A0ABCC}" type="slidenum">
              <a:rPr lang="en-US" smtClean="0"/>
              <a:t>‹#›</a:t>
            </a:fld>
            <a:endParaRPr lang="en-US"/>
          </a:p>
        </p:txBody>
      </p:sp>
    </p:spTree>
    <p:extLst>
      <p:ext uri="{BB962C8B-B14F-4D97-AF65-F5344CB8AC3E}">
        <p14:creationId xmlns:p14="http://schemas.microsoft.com/office/powerpoint/2010/main" val="364539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01944" y="49156623"/>
            <a:ext cx="70736457" cy="139042138"/>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369923" y="49156623"/>
            <a:ext cx="70736463" cy="139042138"/>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CDB915-32D5-CE4F-979A-4E81A8BABF16}"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BD634-18D1-6442-AC1F-F8B089A0ABCC}" type="slidenum">
              <a:rPr lang="en-US" smtClean="0"/>
              <a:t>‹#›</a:t>
            </a:fld>
            <a:endParaRPr lang="en-US"/>
          </a:p>
        </p:txBody>
      </p:sp>
    </p:spTree>
    <p:extLst>
      <p:ext uri="{BB962C8B-B14F-4D97-AF65-F5344CB8AC3E}">
        <p14:creationId xmlns:p14="http://schemas.microsoft.com/office/powerpoint/2010/main" val="294283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3"/>
            <a:ext cx="19392903"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1" y="10439401"/>
            <a:ext cx="19392903"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3"/>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1"/>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CDB915-32D5-CE4F-979A-4E81A8BABF16}" type="datetimeFigureOut">
              <a:rPr lang="en-US" smtClean="0"/>
              <a:t>4/28/2016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BD634-18D1-6442-AC1F-F8B089A0ABCC}" type="slidenum">
              <a:rPr lang="en-US" smtClean="0"/>
              <a:t>‹#›</a:t>
            </a:fld>
            <a:endParaRPr lang="en-US"/>
          </a:p>
        </p:txBody>
      </p:sp>
    </p:spTree>
    <p:extLst>
      <p:ext uri="{BB962C8B-B14F-4D97-AF65-F5344CB8AC3E}">
        <p14:creationId xmlns:p14="http://schemas.microsoft.com/office/powerpoint/2010/main" val="151603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CDB915-32D5-CE4F-979A-4E81A8BABF16}" type="datetimeFigureOut">
              <a:rPr lang="en-US" smtClean="0"/>
              <a:t>4/28/2016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BD634-18D1-6442-AC1F-F8B089A0ABCC}" type="slidenum">
              <a:rPr lang="en-US" smtClean="0"/>
              <a:t>‹#›</a:t>
            </a:fld>
            <a:endParaRPr lang="en-US"/>
          </a:p>
        </p:txBody>
      </p:sp>
    </p:spTree>
    <p:extLst>
      <p:ext uri="{BB962C8B-B14F-4D97-AF65-F5344CB8AC3E}">
        <p14:creationId xmlns:p14="http://schemas.microsoft.com/office/powerpoint/2010/main" val="3572533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DB915-32D5-CE4F-979A-4E81A8BABF16}" type="datetimeFigureOut">
              <a:rPr lang="en-US" smtClean="0"/>
              <a:t>4/28/2016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BD634-18D1-6442-AC1F-F8B089A0ABCC}" type="slidenum">
              <a:rPr lang="en-US" smtClean="0"/>
              <a:t>‹#›</a:t>
            </a:fld>
            <a:endParaRPr lang="en-US"/>
          </a:p>
        </p:txBody>
      </p:sp>
    </p:spTree>
    <p:extLst>
      <p:ext uri="{BB962C8B-B14F-4D97-AF65-F5344CB8AC3E}">
        <p14:creationId xmlns:p14="http://schemas.microsoft.com/office/powerpoint/2010/main" val="66873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3"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CDB915-32D5-CE4F-979A-4E81A8BABF16}"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BD634-18D1-6442-AC1F-F8B089A0ABCC}" type="slidenum">
              <a:rPr lang="en-US" smtClean="0"/>
              <a:t>‹#›</a:t>
            </a:fld>
            <a:endParaRPr lang="en-US"/>
          </a:p>
        </p:txBody>
      </p:sp>
    </p:spTree>
    <p:extLst>
      <p:ext uri="{BB962C8B-B14F-4D97-AF65-F5344CB8AC3E}">
        <p14:creationId xmlns:p14="http://schemas.microsoft.com/office/powerpoint/2010/main" val="3914590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3" y="25763223"/>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CDB915-32D5-CE4F-979A-4E81A8BABF16}"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BD634-18D1-6442-AC1F-F8B089A0ABCC}" type="slidenum">
              <a:rPr lang="en-US" smtClean="0"/>
              <a:t>‹#›</a:t>
            </a:fld>
            <a:endParaRPr lang="en-US"/>
          </a:p>
        </p:txBody>
      </p:sp>
    </p:spTree>
    <p:extLst>
      <p:ext uri="{BB962C8B-B14F-4D97-AF65-F5344CB8AC3E}">
        <p14:creationId xmlns:p14="http://schemas.microsoft.com/office/powerpoint/2010/main" val="1923097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2BCDB915-32D5-CE4F-979A-4E81A8BABF16}" type="datetimeFigureOut">
              <a:rPr lang="en-US" smtClean="0"/>
              <a:t>4/28/2016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E0ABD634-18D1-6442-AC1F-F8B089A0ABCC}" type="slidenum">
              <a:rPr lang="en-US" smtClean="0"/>
              <a:t>‹#›</a:t>
            </a:fld>
            <a:endParaRPr lang="en-US"/>
          </a:p>
        </p:txBody>
      </p:sp>
    </p:spTree>
    <p:extLst>
      <p:ext uri="{BB962C8B-B14F-4D97-AF65-F5344CB8AC3E}">
        <p14:creationId xmlns:p14="http://schemas.microsoft.com/office/powerpoint/2010/main" val="98427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7.jpg"/><Relationship Id="rId3" Type="http://schemas.openxmlformats.org/officeDocument/2006/relationships/image" Target="../media/image2.jpg"/><Relationship Id="rId21" Type="http://schemas.openxmlformats.org/officeDocument/2006/relationships/image" Target="../media/image20.jpg"/><Relationship Id="rId7" Type="http://schemas.openxmlformats.org/officeDocument/2006/relationships/image" Target="../media/image6.png"/><Relationship Id="rId12" Type="http://schemas.openxmlformats.org/officeDocument/2006/relationships/image" Target="../media/image11.jp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png"/><Relationship Id="rId19" Type="http://schemas.openxmlformats.org/officeDocument/2006/relationships/image" Target="../media/image18.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chemeClr val="bg1"/>
            </a:gs>
            <a:gs pos="100000">
              <a:schemeClr val="bg1">
                <a:lumMod val="50000"/>
              </a:schemeClr>
            </a:gs>
          </a:gsLst>
          <a:lin ang="5400000" scaled="0"/>
          <a:tileRect/>
        </a:gradFill>
        <a:effectLst/>
      </p:bgPr>
    </p:bg>
    <p:spTree>
      <p:nvGrpSpPr>
        <p:cNvPr id="1" name=""/>
        <p:cNvGrpSpPr/>
        <p:nvPr/>
      </p:nvGrpSpPr>
      <p:grpSpPr>
        <a:xfrm>
          <a:off x="0" y="0"/>
          <a:ext cx="0" cy="0"/>
          <a:chOff x="0" y="0"/>
          <a:chExt cx="0" cy="0"/>
        </a:xfrm>
      </p:grpSpPr>
      <p:sp>
        <p:nvSpPr>
          <p:cNvPr id="76" name="Rectangle 75"/>
          <p:cNvSpPr/>
          <p:nvPr/>
        </p:nvSpPr>
        <p:spPr>
          <a:xfrm>
            <a:off x="1055043" y="3411672"/>
            <a:ext cx="13103684" cy="6099158"/>
          </a:xfrm>
          <a:prstGeom prst="rect">
            <a:avLst/>
          </a:prstGeom>
          <a:solidFill>
            <a:srgbClr val="FFFFFF"/>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30113971" y="3509552"/>
            <a:ext cx="13103684" cy="11662716"/>
          </a:xfrm>
          <a:prstGeom prst="rect">
            <a:avLst/>
          </a:prstGeom>
          <a:solidFill>
            <a:srgbClr val="FFFFFF"/>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30113972" y="15833988"/>
            <a:ext cx="13103684" cy="15319113"/>
          </a:xfrm>
          <a:prstGeom prst="rect">
            <a:avLst/>
          </a:prstGeom>
          <a:solidFill>
            <a:srgbClr val="FFFFFF"/>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018715" y="21742400"/>
            <a:ext cx="13103684" cy="10515599"/>
          </a:xfrm>
          <a:prstGeom prst="rect">
            <a:avLst/>
          </a:prstGeom>
          <a:solidFill>
            <a:srgbClr val="FFFFFF"/>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1018715" y="10218716"/>
            <a:ext cx="13103684" cy="10888684"/>
          </a:xfrm>
          <a:prstGeom prst="rect">
            <a:avLst/>
          </a:prstGeom>
          <a:solidFill>
            <a:srgbClr val="FFFFFF"/>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4830853" y="3509551"/>
            <a:ext cx="14524784" cy="28748448"/>
          </a:xfrm>
          <a:prstGeom prst="rect">
            <a:avLst/>
          </a:prstGeom>
          <a:solidFill>
            <a:schemeClr val="bg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671895" y="217424"/>
            <a:ext cx="33390071" cy="2123658"/>
          </a:xfrm>
          <a:prstGeom prst="rect">
            <a:avLst/>
          </a:prstGeom>
          <a:noFill/>
        </p:spPr>
        <p:txBody>
          <a:bodyPr wrap="square" rtlCol="0">
            <a:spAutoFit/>
          </a:bodyPr>
          <a:lstStyle/>
          <a:p>
            <a:pPr algn="ctr"/>
            <a:r>
              <a:rPr lang="en-US" sz="6600" dirty="0"/>
              <a:t>Evaluation of Aerosol Observing System Siting at the ARM Eastern North Atlantic Site: Implications for data quality and meeting ARM and ASR Science Objectives </a:t>
            </a:r>
          </a:p>
        </p:txBody>
      </p:sp>
      <p:sp>
        <p:nvSpPr>
          <p:cNvPr id="6" name="TextBox 5"/>
          <p:cNvSpPr txBox="1"/>
          <p:nvPr/>
        </p:nvSpPr>
        <p:spPr>
          <a:xfrm>
            <a:off x="30113972" y="31673223"/>
            <a:ext cx="13103683" cy="584776"/>
          </a:xfrm>
          <a:prstGeom prst="rect">
            <a:avLst/>
          </a:prstGeom>
          <a:noFill/>
          <a:ln>
            <a:solidFill>
              <a:srgbClr val="000000"/>
            </a:solidFill>
          </a:ln>
        </p:spPr>
        <p:txBody>
          <a:bodyPr wrap="square" rtlCol="0">
            <a:spAutoFit/>
          </a:bodyPr>
          <a:lstStyle/>
          <a:p>
            <a:pPr algn="ctr"/>
            <a:r>
              <a:rPr lang="en-US" sz="3200" i="1" dirty="0" smtClean="0"/>
              <a:t>please contact the authors or any AMSG representative to provide input</a:t>
            </a:r>
          </a:p>
        </p:txBody>
      </p:sp>
      <p:sp>
        <p:nvSpPr>
          <p:cNvPr id="19" name="TextBox 18"/>
          <p:cNvSpPr txBox="1"/>
          <p:nvPr/>
        </p:nvSpPr>
        <p:spPr>
          <a:xfrm>
            <a:off x="4100329" y="2334454"/>
            <a:ext cx="35788973" cy="1077218"/>
          </a:xfrm>
          <a:prstGeom prst="rect">
            <a:avLst/>
          </a:prstGeom>
          <a:noFill/>
        </p:spPr>
        <p:txBody>
          <a:bodyPr wrap="square" rtlCol="0">
            <a:spAutoFit/>
          </a:bodyPr>
          <a:lstStyle/>
          <a:p>
            <a:pPr algn="ctr"/>
            <a:r>
              <a:rPr lang="en-US" sz="3200" dirty="0" smtClean="0"/>
              <a:t>Doug </a:t>
            </a:r>
            <a:r>
              <a:rPr lang="en-US" sz="3200" dirty="0" smtClean="0"/>
              <a:t>Sisterson</a:t>
            </a:r>
            <a:r>
              <a:rPr lang="en-US" sz="3200" baseline="30000" dirty="0"/>
              <a:t>1</a:t>
            </a:r>
            <a:r>
              <a:rPr lang="en-US" sz="3200" dirty="0" smtClean="0"/>
              <a:t>, </a:t>
            </a:r>
            <a:r>
              <a:rPr lang="en-US" sz="3200" dirty="0"/>
              <a:t>Yan Feng</a:t>
            </a:r>
            <a:r>
              <a:rPr lang="en-US" sz="3200" baseline="30000" dirty="0"/>
              <a:t>1</a:t>
            </a:r>
            <a:r>
              <a:rPr lang="en-US" sz="3200" dirty="0"/>
              <a:t>, Allison </a:t>
            </a:r>
            <a:r>
              <a:rPr lang="en-US" sz="3200" dirty="0" smtClean="0"/>
              <a:t>McComiskey</a:t>
            </a:r>
            <a:r>
              <a:rPr lang="en-US" sz="3200" baseline="30000" dirty="0" smtClean="0"/>
              <a:t>2</a:t>
            </a:r>
            <a:r>
              <a:rPr lang="en-US" sz="3200" dirty="0" smtClean="0"/>
              <a:t>, Rob Wood</a:t>
            </a:r>
            <a:r>
              <a:rPr lang="en-US" sz="3200" baseline="30000" dirty="0" smtClean="0"/>
              <a:t>3</a:t>
            </a:r>
            <a:r>
              <a:rPr lang="en-US" sz="3200" dirty="0" smtClean="0"/>
              <a:t> Jayson Stemmler</a:t>
            </a:r>
            <a:r>
              <a:rPr lang="en-US" sz="3200" baseline="30000" dirty="0" smtClean="0"/>
              <a:t>3</a:t>
            </a:r>
          </a:p>
          <a:p>
            <a:pPr algn="ctr"/>
            <a:r>
              <a:rPr lang="en-US" sz="3200" baseline="30000" dirty="0" smtClean="0"/>
              <a:t>1</a:t>
            </a:r>
            <a:r>
              <a:rPr lang="en-US" sz="3200" dirty="0" smtClean="0"/>
              <a:t>Argonne National Lab, </a:t>
            </a:r>
            <a:r>
              <a:rPr lang="en-US" sz="3200" baseline="30000" dirty="0"/>
              <a:t>2</a:t>
            </a:r>
            <a:r>
              <a:rPr lang="en-US" sz="3200" dirty="0" smtClean="0"/>
              <a:t>NOAA, </a:t>
            </a:r>
            <a:r>
              <a:rPr lang="en-US" sz="3200" baseline="30000" dirty="0"/>
              <a:t>3</a:t>
            </a:r>
            <a:r>
              <a:rPr lang="en-US" sz="3200" dirty="0" smtClean="0"/>
              <a:t>U. of Washington</a:t>
            </a:r>
            <a:endParaRPr lang="en-US" sz="3200" dirty="0"/>
          </a:p>
        </p:txBody>
      </p:sp>
      <p:pic>
        <p:nvPicPr>
          <p:cNvPr id="13" name="Picture 12" descr="Graciosa_winddir_siting.png"/>
          <p:cNvPicPr>
            <a:picLocks noChangeAspect="1"/>
          </p:cNvPicPr>
          <p:nvPr/>
        </p:nvPicPr>
        <p:blipFill rotWithShape="1">
          <a:blip r:embed="rId2">
            <a:extLst>
              <a:ext uri="{28A0092B-C50C-407E-A947-70E740481C1C}">
                <a14:useLocalDpi xmlns:a14="http://schemas.microsoft.com/office/drawing/2010/main" val="0"/>
              </a:ext>
            </a:extLst>
          </a:blip>
          <a:srcRect l="1250" t="11296" r="1528" b="11481"/>
          <a:stretch/>
        </p:blipFill>
        <p:spPr>
          <a:xfrm>
            <a:off x="5765800" y="13340662"/>
            <a:ext cx="7975600" cy="4751178"/>
          </a:xfrm>
          <a:prstGeom prst="rect">
            <a:avLst/>
          </a:prstGeom>
          <a:ln w="38100" cmpd="sng">
            <a:solidFill>
              <a:schemeClr val="tx1"/>
            </a:solidFill>
          </a:ln>
        </p:spPr>
      </p:pic>
      <p:sp>
        <p:nvSpPr>
          <p:cNvPr id="24" name="Rectangle 23"/>
          <p:cNvSpPr/>
          <p:nvPr/>
        </p:nvSpPr>
        <p:spPr>
          <a:xfrm>
            <a:off x="1295400" y="10248700"/>
            <a:ext cx="12623800" cy="2677656"/>
          </a:xfrm>
          <a:prstGeom prst="rect">
            <a:avLst/>
          </a:prstGeom>
          <a:noFill/>
          <a:ln w="28575" cmpd="sng">
            <a:noFill/>
          </a:ln>
        </p:spPr>
        <p:txBody>
          <a:bodyPr wrap="square">
            <a:spAutoFit/>
          </a:bodyPr>
          <a:lstStyle/>
          <a:p>
            <a:r>
              <a:rPr lang="en-US" sz="4000" b="1" dirty="0"/>
              <a:t>Siting Issues at </a:t>
            </a:r>
            <a:r>
              <a:rPr lang="en-US" sz="4000" b="1" dirty="0" smtClean="0"/>
              <a:t>ENA</a:t>
            </a:r>
            <a:endParaRPr lang="en-US" sz="3200" dirty="0" smtClean="0"/>
          </a:p>
          <a:p>
            <a:r>
              <a:rPr lang="en-US" sz="3200" dirty="0" smtClean="0"/>
              <a:t>All AOS measurements are made as part of a larger system that samples common air through an elevated stack to avoid turbidity produced by surface activities. Nonetheless, contamination </a:t>
            </a:r>
            <a:r>
              <a:rPr lang="en-US" sz="3200" dirty="0"/>
              <a:t>of AOS measurements may come from</a:t>
            </a:r>
            <a:r>
              <a:rPr lang="en-US" sz="3200" dirty="0" smtClean="0"/>
              <a:t>:</a:t>
            </a:r>
            <a:endParaRPr lang="en-US" sz="3200" dirty="0"/>
          </a:p>
        </p:txBody>
      </p:sp>
      <p:sp>
        <p:nvSpPr>
          <p:cNvPr id="27" name="TextBox 26"/>
          <p:cNvSpPr txBox="1"/>
          <p:nvPr/>
        </p:nvSpPr>
        <p:spPr>
          <a:xfrm>
            <a:off x="14830853" y="3719531"/>
            <a:ext cx="14524784" cy="707886"/>
          </a:xfrm>
          <a:prstGeom prst="rect">
            <a:avLst/>
          </a:prstGeom>
          <a:noFill/>
        </p:spPr>
        <p:txBody>
          <a:bodyPr wrap="square" rtlCol="0">
            <a:spAutoFit/>
          </a:bodyPr>
          <a:lstStyle/>
          <a:p>
            <a:pPr algn="ctr"/>
            <a:r>
              <a:rPr lang="en-US" sz="4000" b="1" dirty="0" smtClean="0"/>
              <a:t>Aerosol Number Concentration by </a:t>
            </a:r>
            <a:r>
              <a:rPr lang="en-US" sz="4000" b="1" dirty="0"/>
              <a:t>W</a:t>
            </a:r>
            <a:r>
              <a:rPr lang="en-US" sz="4000" b="1" dirty="0" smtClean="0"/>
              <a:t>ind Direction</a:t>
            </a:r>
            <a:endParaRPr lang="en-US" sz="4000" b="1" dirty="0"/>
          </a:p>
        </p:txBody>
      </p:sp>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17882" t="12202" r="11805" b="15509"/>
          <a:stretch/>
        </p:blipFill>
        <p:spPr>
          <a:xfrm>
            <a:off x="21366931" y="5491901"/>
            <a:ext cx="4995522" cy="3851949"/>
          </a:xfrm>
          <a:prstGeom prst="rect">
            <a:avLst/>
          </a:prstGeom>
        </p:spPr>
      </p:pic>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l="18229" t="12203" r="11806" b="15277"/>
          <a:stretch/>
        </p:blipFill>
        <p:spPr>
          <a:xfrm>
            <a:off x="21366931" y="9345076"/>
            <a:ext cx="4995522" cy="3883462"/>
          </a:xfrm>
          <a:prstGeom prst="rect">
            <a:avLst/>
          </a:prstGeom>
        </p:spPr>
      </p:pic>
      <p:pic>
        <p:nvPicPr>
          <p:cNvPr id="32" name="Picture 31"/>
          <p:cNvPicPr>
            <a:picLocks noChangeAspect="1"/>
          </p:cNvPicPr>
          <p:nvPr/>
        </p:nvPicPr>
        <p:blipFill rotWithShape="1">
          <a:blip r:embed="rId5">
            <a:extLst>
              <a:ext uri="{28A0092B-C50C-407E-A947-70E740481C1C}">
                <a14:useLocalDpi xmlns:a14="http://schemas.microsoft.com/office/drawing/2010/main" val="0"/>
              </a:ext>
            </a:extLst>
          </a:blip>
          <a:srcRect l="18229" t="12731" r="11806" b="15046"/>
          <a:stretch/>
        </p:blipFill>
        <p:spPr>
          <a:xfrm>
            <a:off x="16385043" y="5501969"/>
            <a:ext cx="4929618" cy="3816481"/>
          </a:xfrm>
          <a:prstGeom prst="rect">
            <a:avLst/>
          </a:prstGeom>
        </p:spPr>
      </p:pic>
      <p:pic>
        <p:nvPicPr>
          <p:cNvPr id="33" name="Picture 32"/>
          <p:cNvPicPr>
            <a:picLocks noChangeAspect="1"/>
          </p:cNvPicPr>
          <p:nvPr/>
        </p:nvPicPr>
        <p:blipFill rotWithShape="1">
          <a:blip r:embed="rId6">
            <a:extLst>
              <a:ext uri="{28A0092B-C50C-407E-A947-70E740481C1C}">
                <a14:useLocalDpi xmlns:a14="http://schemas.microsoft.com/office/drawing/2010/main" val="0"/>
              </a:ext>
            </a:extLst>
          </a:blip>
          <a:srcRect l="17882" t="12268" r="12500" b="14583"/>
          <a:stretch/>
        </p:blipFill>
        <p:spPr>
          <a:xfrm>
            <a:off x="16385042" y="9343850"/>
            <a:ext cx="4929618" cy="3884688"/>
          </a:xfrm>
          <a:prstGeom prst="rect">
            <a:avLst/>
          </a:prstGeom>
        </p:spPr>
      </p:pic>
      <p:sp>
        <p:nvSpPr>
          <p:cNvPr id="34" name="TextBox 33"/>
          <p:cNvSpPr txBox="1"/>
          <p:nvPr/>
        </p:nvSpPr>
        <p:spPr>
          <a:xfrm>
            <a:off x="15367000" y="13239295"/>
            <a:ext cx="13538199" cy="2062103"/>
          </a:xfrm>
          <a:prstGeom prst="rect">
            <a:avLst/>
          </a:prstGeom>
          <a:noFill/>
        </p:spPr>
        <p:txBody>
          <a:bodyPr wrap="square" rtlCol="0">
            <a:spAutoFit/>
          </a:bodyPr>
          <a:lstStyle/>
          <a:p>
            <a:pPr algn="just"/>
            <a:r>
              <a:rPr lang="en-US" sz="3200" dirty="0" smtClean="0"/>
              <a:t>Low aerosol number concentration (CN) (&lt; 10000) follows the prevailing wind direction at both locations but high CN concentrations (&gt; 10000) point to the airport tarmac at both locations. </a:t>
            </a:r>
            <a:r>
              <a:rPr lang="en-US" sz="3200" dirty="0"/>
              <a:t>V</a:t>
            </a:r>
            <a:r>
              <a:rPr lang="en-US" sz="3200" dirty="0" smtClean="0"/>
              <a:t>ehicle particle emissions are small and numerous and  the CN measurements is sensitive to this class of aerosol.</a:t>
            </a:r>
            <a:endParaRPr lang="en-US" sz="3200" dirty="0"/>
          </a:p>
        </p:txBody>
      </p:sp>
      <p:sp>
        <p:nvSpPr>
          <p:cNvPr id="28" name="TextBox 27"/>
          <p:cNvSpPr txBox="1"/>
          <p:nvPr/>
        </p:nvSpPr>
        <p:spPr>
          <a:xfrm>
            <a:off x="24919488" y="5721559"/>
            <a:ext cx="3295419" cy="707886"/>
          </a:xfrm>
          <a:prstGeom prst="rect">
            <a:avLst/>
          </a:prstGeom>
          <a:noFill/>
        </p:spPr>
        <p:txBody>
          <a:bodyPr wrap="square" rtlCol="0">
            <a:spAutoFit/>
          </a:bodyPr>
          <a:lstStyle/>
          <a:p>
            <a:r>
              <a:rPr lang="en-US" sz="4000" dirty="0" smtClean="0"/>
              <a:t>CN &lt; 10000</a:t>
            </a:r>
            <a:endParaRPr lang="en-US" sz="4000" dirty="0"/>
          </a:p>
        </p:txBody>
      </p:sp>
      <p:sp>
        <p:nvSpPr>
          <p:cNvPr id="29" name="TextBox 28"/>
          <p:cNvSpPr txBox="1"/>
          <p:nvPr/>
        </p:nvSpPr>
        <p:spPr>
          <a:xfrm>
            <a:off x="24962010" y="9510830"/>
            <a:ext cx="3210376" cy="707886"/>
          </a:xfrm>
          <a:prstGeom prst="rect">
            <a:avLst/>
          </a:prstGeom>
          <a:noFill/>
        </p:spPr>
        <p:txBody>
          <a:bodyPr wrap="square" rtlCol="0">
            <a:spAutoFit/>
          </a:bodyPr>
          <a:lstStyle/>
          <a:p>
            <a:r>
              <a:rPr lang="en-US" sz="4000" dirty="0" smtClean="0"/>
              <a:t>CN &gt; 10000</a:t>
            </a:r>
            <a:endParaRPr lang="en-US" sz="4000" dirty="0"/>
          </a:p>
        </p:txBody>
      </p:sp>
      <p:sp>
        <p:nvSpPr>
          <p:cNvPr id="36" name="Rectangle 35"/>
          <p:cNvSpPr/>
          <p:nvPr/>
        </p:nvSpPr>
        <p:spPr>
          <a:xfrm>
            <a:off x="1524000" y="3611151"/>
            <a:ext cx="12268201" cy="5632311"/>
          </a:xfrm>
          <a:prstGeom prst="rect">
            <a:avLst/>
          </a:prstGeom>
          <a:noFill/>
          <a:ln w="28575" cmpd="sng">
            <a:noFill/>
          </a:ln>
        </p:spPr>
        <p:txBody>
          <a:bodyPr wrap="square">
            <a:spAutoFit/>
          </a:bodyPr>
          <a:lstStyle/>
          <a:p>
            <a:pPr algn="just"/>
            <a:r>
              <a:rPr lang="en-US" sz="4000" b="1" dirty="0"/>
              <a:t>Context of the AOS</a:t>
            </a:r>
          </a:p>
          <a:p>
            <a:pPr marL="457200" indent="-457200" algn="just">
              <a:buFont typeface="Wingdings" charset="2"/>
              <a:buChar char="²"/>
            </a:pPr>
            <a:r>
              <a:rPr lang="en-US" sz="3200" dirty="0"/>
              <a:t>ARM deployments aim to characterize specific regions or regimes for climate process and model evaluation </a:t>
            </a:r>
            <a:r>
              <a:rPr lang="en-US" sz="3200" dirty="0" smtClean="0"/>
              <a:t>studies</a:t>
            </a:r>
          </a:p>
          <a:p>
            <a:pPr marL="457200" indent="-457200" algn="just">
              <a:buFont typeface="Wingdings" charset="2"/>
              <a:buChar char="²"/>
            </a:pPr>
            <a:endParaRPr lang="en-US" sz="3200" dirty="0"/>
          </a:p>
          <a:p>
            <a:pPr marL="457200" indent="-457200" algn="just">
              <a:buFont typeface="Wingdings" charset="2"/>
              <a:buChar char="²"/>
            </a:pPr>
            <a:r>
              <a:rPr lang="en-US" sz="3200" dirty="0"/>
              <a:t>the Aerosol Observing System (AOS) </a:t>
            </a:r>
            <a:r>
              <a:rPr lang="en-US" sz="3200" dirty="0" smtClean="0"/>
              <a:t>encompasses </a:t>
            </a:r>
            <a:r>
              <a:rPr lang="en-US" sz="3200" dirty="0"/>
              <a:t>a wide range of surface in situ aerosol optical, physical, and chemical properties for aerosol </a:t>
            </a:r>
            <a:r>
              <a:rPr lang="en-US" sz="3200" dirty="0" err="1"/>
              <a:t>radiative</a:t>
            </a:r>
            <a:r>
              <a:rPr lang="en-US" sz="3200" dirty="0"/>
              <a:t> effect and cloud interaction </a:t>
            </a:r>
            <a:r>
              <a:rPr lang="en-US" sz="3200" dirty="0" smtClean="0"/>
              <a:t>studies</a:t>
            </a:r>
          </a:p>
          <a:p>
            <a:pPr algn="just"/>
            <a:r>
              <a:rPr lang="en-US" sz="3200" dirty="0" smtClean="0"/>
              <a:t> </a:t>
            </a:r>
            <a:endParaRPr lang="en-US" sz="3200" dirty="0"/>
          </a:p>
          <a:p>
            <a:pPr marL="457200" indent="-457200" algn="just">
              <a:buFont typeface="Wingdings" charset="2"/>
              <a:buChar char="²"/>
            </a:pPr>
            <a:r>
              <a:rPr lang="en-US" sz="3200" dirty="0"/>
              <a:t>AOS measurements are highly sensitivity to local aerosol sources and siting can have large implications data quality and measurements intended for regional-scale scientific objectives </a:t>
            </a:r>
          </a:p>
        </p:txBody>
      </p:sp>
      <p:sp>
        <p:nvSpPr>
          <p:cNvPr id="39" name="Rectangle 38"/>
          <p:cNvSpPr/>
          <p:nvPr/>
        </p:nvSpPr>
        <p:spPr>
          <a:xfrm>
            <a:off x="30649333" y="3752957"/>
            <a:ext cx="12154986" cy="11049181"/>
          </a:xfrm>
          <a:prstGeom prst="rect">
            <a:avLst/>
          </a:prstGeom>
          <a:noFill/>
          <a:ln w="28575" cmpd="sng">
            <a:noFill/>
          </a:ln>
        </p:spPr>
        <p:txBody>
          <a:bodyPr wrap="square">
            <a:spAutoFit/>
          </a:bodyPr>
          <a:lstStyle/>
          <a:p>
            <a:pPr algn="just"/>
            <a:r>
              <a:rPr lang="en-US" sz="4000" b="1" dirty="0"/>
              <a:t>Findings and Future Applications</a:t>
            </a:r>
            <a:endParaRPr lang="en-US" sz="4000" dirty="0"/>
          </a:p>
          <a:p>
            <a:pPr marL="571500" indent="-571500" algn="just">
              <a:buFont typeface="Wingdings" charset="2"/>
              <a:buChar char="²"/>
            </a:pPr>
            <a:r>
              <a:rPr lang="en-US" sz="3200" dirty="0" smtClean="0"/>
              <a:t>Aerosol number concentration measurements show strong evidence of contamination from airport emission</a:t>
            </a:r>
          </a:p>
          <a:p>
            <a:pPr algn="just"/>
            <a:endParaRPr lang="en-US" sz="3200" dirty="0" smtClean="0"/>
          </a:p>
          <a:p>
            <a:pPr marL="571500" indent="-571500" algn="just">
              <a:buFont typeface="Wingdings" charset="2"/>
              <a:buChar char="²"/>
            </a:pPr>
            <a:r>
              <a:rPr lang="en-US" sz="3200" dirty="0" smtClean="0"/>
              <a:t>Aerosol light scattering and other optical properties may be less sensitive to contamination by fresh emissions </a:t>
            </a:r>
          </a:p>
          <a:p>
            <a:pPr algn="just"/>
            <a:endParaRPr lang="en-US" sz="3200" dirty="0" smtClean="0"/>
          </a:p>
          <a:p>
            <a:pPr marL="571500" indent="-571500" algn="just">
              <a:buFont typeface="Wingdings" charset="2"/>
              <a:buChar char="²"/>
            </a:pPr>
            <a:r>
              <a:rPr lang="en-US" sz="3200" dirty="0" smtClean="0"/>
              <a:t>Next steps:</a:t>
            </a:r>
          </a:p>
          <a:p>
            <a:pPr marL="1365250" indent="-571500" algn="just">
              <a:buFont typeface="Wingdings" charset="2"/>
              <a:buChar char="²"/>
            </a:pPr>
            <a:r>
              <a:rPr lang="en-US" sz="3200" dirty="0" smtClean="0"/>
              <a:t>a comprehensive evaluation of all measured aerosol variables will help to quantify the nature and extent of contamination from airport and sea spray emissions</a:t>
            </a:r>
          </a:p>
          <a:p>
            <a:pPr marL="1365250" indent="-571500" algn="just">
              <a:buFont typeface="Wingdings" charset="2"/>
              <a:buChar char="²"/>
            </a:pPr>
            <a:r>
              <a:rPr lang="en-US" sz="3200" dirty="0" smtClean="0"/>
              <a:t>a limited, portable measurement system is being considered for deployment at &gt; 1 km from the airport to assess whether the same patterns persist with distance from source</a:t>
            </a:r>
          </a:p>
          <a:p>
            <a:pPr marL="1365250" indent="-571500" algn="just">
              <a:buFont typeface="Wingdings" charset="2"/>
              <a:buChar char="²"/>
            </a:pPr>
            <a:endParaRPr lang="en-US" sz="3200" dirty="0"/>
          </a:p>
          <a:p>
            <a:pPr marL="571500" indent="-571500" algn="just">
              <a:buFont typeface="Wingdings" charset="2"/>
              <a:buChar char="²"/>
            </a:pPr>
            <a:r>
              <a:rPr lang="en-US" sz="3200" dirty="0" smtClean="0"/>
              <a:t>The intent of this work is to:</a:t>
            </a:r>
          </a:p>
          <a:p>
            <a:pPr marL="1443038" lvl="1" indent="-571500" algn="just">
              <a:buFont typeface="Wingdings" charset="2"/>
              <a:buChar char="²"/>
            </a:pPr>
            <a:r>
              <a:rPr lang="en-US" sz="3200" dirty="0" smtClean="0"/>
              <a:t>improve </a:t>
            </a:r>
            <a:r>
              <a:rPr lang="en-US" sz="3200" dirty="0"/>
              <a:t>the utility of the AOS measurements at </a:t>
            </a:r>
            <a:r>
              <a:rPr lang="en-US" sz="3200" dirty="0" smtClean="0"/>
              <a:t>ENA</a:t>
            </a:r>
            <a:endParaRPr lang="en-US" sz="3200" dirty="0"/>
          </a:p>
          <a:p>
            <a:pPr marL="1443038" lvl="1" indent="-571500" algn="just">
              <a:buFont typeface="Wingdings" charset="2"/>
              <a:buChar char="²"/>
            </a:pPr>
            <a:r>
              <a:rPr lang="en-US" sz="3200" dirty="0" smtClean="0"/>
              <a:t>serve as </a:t>
            </a:r>
            <a:r>
              <a:rPr lang="en-US" sz="3200" dirty="0"/>
              <a:t>a case study </a:t>
            </a:r>
            <a:r>
              <a:rPr lang="en-US" sz="3200" dirty="0" smtClean="0"/>
              <a:t>for optimizing future </a:t>
            </a:r>
            <a:r>
              <a:rPr lang="en-US" sz="3200" dirty="0"/>
              <a:t>AOS </a:t>
            </a:r>
            <a:r>
              <a:rPr lang="en-US" sz="3200" dirty="0" smtClean="0"/>
              <a:t>siting</a:t>
            </a:r>
          </a:p>
          <a:p>
            <a:pPr marL="1443038" lvl="1" indent="-571500" algn="just">
              <a:buFont typeface="Wingdings" charset="2"/>
              <a:buChar char="²"/>
            </a:pPr>
            <a:r>
              <a:rPr lang="en-US" sz="3200" dirty="0" smtClean="0"/>
              <a:t>develop potential data mitigation approaches for contamination situations (e.g., automated contamination flagging or different </a:t>
            </a:r>
            <a:r>
              <a:rPr lang="en-US" sz="3200" dirty="0" err="1" smtClean="0"/>
              <a:t>approache</a:t>
            </a:r>
            <a:r>
              <a:rPr lang="en-US" sz="3200" dirty="0" smtClean="0"/>
              <a:t> to averaging data such as using medians rather than means)</a:t>
            </a:r>
            <a:endParaRPr lang="en-US" sz="3200" dirty="0"/>
          </a:p>
        </p:txBody>
      </p:sp>
      <p:pic>
        <p:nvPicPr>
          <p:cNvPr id="40" name="Picture 39"/>
          <p:cNvPicPr>
            <a:picLocks noChangeAspect="1"/>
          </p:cNvPicPr>
          <p:nvPr/>
        </p:nvPicPr>
        <p:blipFill rotWithShape="1">
          <a:blip r:embed="rId7">
            <a:extLst>
              <a:ext uri="{28A0092B-C50C-407E-A947-70E740481C1C}">
                <a14:useLocalDpi xmlns:a14="http://schemas.microsoft.com/office/drawing/2010/main" val="0"/>
              </a:ext>
            </a:extLst>
          </a:blip>
          <a:srcRect l="12373" t="6254" r="7816" b="71952"/>
          <a:stretch/>
        </p:blipFill>
        <p:spPr>
          <a:xfrm>
            <a:off x="1778000" y="30232223"/>
            <a:ext cx="11321896" cy="1931248"/>
          </a:xfrm>
          <a:prstGeom prst="rect">
            <a:avLst/>
          </a:prstGeom>
        </p:spPr>
      </p:pic>
      <p:pic>
        <p:nvPicPr>
          <p:cNvPr id="42" name="Picture 41"/>
          <p:cNvPicPr>
            <a:picLocks noChangeAspect="1"/>
          </p:cNvPicPr>
          <p:nvPr/>
        </p:nvPicPr>
        <p:blipFill rotWithShape="1">
          <a:blip r:embed="rId8">
            <a:extLst>
              <a:ext uri="{28A0092B-C50C-407E-A947-70E740481C1C}">
                <a14:useLocalDpi xmlns:a14="http://schemas.microsoft.com/office/drawing/2010/main" val="0"/>
              </a:ext>
            </a:extLst>
          </a:blip>
          <a:srcRect l="18577" t="12999" r="11285" b="14173"/>
          <a:stretch/>
        </p:blipFill>
        <p:spPr>
          <a:xfrm>
            <a:off x="16308843" y="15833988"/>
            <a:ext cx="4981888" cy="3879632"/>
          </a:xfrm>
          <a:prstGeom prst="rect">
            <a:avLst/>
          </a:prstGeom>
        </p:spPr>
      </p:pic>
      <p:pic>
        <p:nvPicPr>
          <p:cNvPr id="43" name="Picture 42"/>
          <p:cNvPicPr>
            <a:picLocks noChangeAspect="1"/>
          </p:cNvPicPr>
          <p:nvPr/>
        </p:nvPicPr>
        <p:blipFill rotWithShape="1">
          <a:blip r:embed="rId9">
            <a:extLst>
              <a:ext uri="{28A0092B-C50C-407E-A947-70E740481C1C}">
                <a14:useLocalDpi xmlns:a14="http://schemas.microsoft.com/office/drawing/2010/main" val="0"/>
              </a:ext>
            </a:extLst>
          </a:blip>
          <a:srcRect l="17821" t="11551" r="12211" b="14961"/>
          <a:stretch/>
        </p:blipFill>
        <p:spPr>
          <a:xfrm>
            <a:off x="21316131" y="15833989"/>
            <a:ext cx="4944722" cy="3895134"/>
          </a:xfrm>
          <a:prstGeom prst="rect">
            <a:avLst/>
          </a:prstGeom>
        </p:spPr>
      </p:pic>
      <p:sp>
        <p:nvSpPr>
          <p:cNvPr id="41" name="TextBox 40"/>
          <p:cNvSpPr txBox="1"/>
          <p:nvPr/>
        </p:nvSpPr>
        <p:spPr>
          <a:xfrm>
            <a:off x="24866991" y="15757789"/>
            <a:ext cx="3295722" cy="1323439"/>
          </a:xfrm>
          <a:prstGeom prst="rect">
            <a:avLst/>
          </a:prstGeom>
          <a:noFill/>
        </p:spPr>
        <p:txBody>
          <a:bodyPr wrap="square" rtlCol="0">
            <a:spAutoFit/>
          </a:bodyPr>
          <a:lstStyle/>
          <a:p>
            <a:r>
              <a:rPr lang="en-US" sz="4000" dirty="0" smtClean="0"/>
              <a:t>CN &gt; 10000</a:t>
            </a:r>
          </a:p>
          <a:p>
            <a:r>
              <a:rPr lang="en-US" sz="4000" dirty="0"/>
              <a:t>n</a:t>
            </a:r>
            <a:r>
              <a:rPr lang="en-US" sz="4000" dirty="0" smtClean="0"/>
              <a:t>ight only</a:t>
            </a:r>
            <a:endParaRPr lang="en-US" sz="4000" dirty="0"/>
          </a:p>
        </p:txBody>
      </p:sp>
      <p:pic>
        <p:nvPicPr>
          <p:cNvPr id="44" name="Picture 43" descr="Macintosh HD:Users:mccomiskey:AMSG:ENA:ENA_idling_aircraft.cjf.png"/>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22882488"/>
            <a:ext cx="5765800" cy="3955865"/>
          </a:xfrm>
          <a:prstGeom prst="rect">
            <a:avLst/>
          </a:prstGeom>
          <a:noFill/>
          <a:ln>
            <a:noFill/>
          </a:ln>
        </p:spPr>
      </p:pic>
      <p:pic>
        <p:nvPicPr>
          <p:cNvPr id="46" name="Picture 45" descr="GRW_boxwhisker_scatt10u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473950" y="18737635"/>
            <a:ext cx="10621924" cy="2366101"/>
          </a:xfrm>
          <a:prstGeom prst="rect">
            <a:avLst/>
          </a:prstGeom>
        </p:spPr>
      </p:pic>
      <p:sp>
        <p:nvSpPr>
          <p:cNvPr id="49" name="TextBox 48"/>
          <p:cNvSpPr txBox="1"/>
          <p:nvPr/>
        </p:nvSpPr>
        <p:spPr>
          <a:xfrm>
            <a:off x="15367000" y="19729123"/>
            <a:ext cx="13538199" cy="1569660"/>
          </a:xfrm>
          <a:prstGeom prst="rect">
            <a:avLst/>
          </a:prstGeom>
          <a:noFill/>
        </p:spPr>
        <p:txBody>
          <a:bodyPr wrap="square" rtlCol="0">
            <a:spAutoFit/>
          </a:bodyPr>
          <a:lstStyle/>
          <a:p>
            <a:pPr algn="just"/>
            <a:r>
              <a:rPr lang="en-US" sz="3200" dirty="0" smtClean="0"/>
              <a:t>If traffic is primarily restricted to daytime, then nighttime patterns should not be indicative of airport influence. The daytime CN data (not shown) follows the all data patterns but the nighttime CN data is less conclusive than the high CN data.</a:t>
            </a:r>
            <a:endParaRPr lang="en-US" sz="3200" dirty="0"/>
          </a:p>
        </p:txBody>
      </p:sp>
      <p:sp>
        <p:nvSpPr>
          <p:cNvPr id="50" name="TextBox 49"/>
          <p:cNvSpPr txBox="1"/>
          <p:nvPr/>
        </p:nvSpPr>
        <p:spPr>
          <a:xfrm>
            <a:off x="30113972" y="16115002"/>
            <a:ext cx="12690347" cy="707886"/>
          </a:xfrm>
          <a:prstGeom prst="rect">
            <a:avLst/>
          </a:prstGeom>
          <a:noFill/>
        </p:spPr>
        <p:txBody>
          <a:bodyPr wrap="square" rtlCol="0">
            <a:spAutoFit/>
          </a:bodyPr>
          <a:lstStyle/>
          <a:p>
            <a:pPr algn="ctr"/>
            <a:r>
              <a:rPr lang="en-US" sz="4000" b="1" dirty="0" smtClean="0"/>
              <a:t>Aerosol Light Scattering and Absorption by </a:t>
            </a:r>
            <a:r>
              <a:rPr lang="en-US" sz="4000" b="1" dirty="0"/>
              <a:t>W</a:t>
            </a:r>
            <a:r>
              <a:rPr lang="en-US" sz="4000" b="1" dirty="0" smtClean="0"/>
              <a:t>ind Direction</a:t>
            </a:r>
            <a:endParaRPr lang="en-US" sz="4000" b="1" dirty="0"/>
          </a:p>
        </p:txBody>
      </p:sp>
      <p:pic>
        <p:nvPicPr>
          <p:cNvPr id="52" name="Picture 51"/>
          <p:cNvPicPr>
            <a:picLocks noChangeAspect="1"/>
          </p:cNvPicPr>
          <p:nvPr/>
        </p:nvPicPr>
        <p:blipFill rotWithShape="1">
          <a:blip r:embed="rId12">
            <a:extLst>
              <a:ext uri="{28A0092B-C50C-407E-A947-70E740481C1C}">
                <a14:useLocalDpi xmlns:a14="http://schemas.microsoft.com/office/drawing/2010/main" val="0"/>
              </a:ext>
            </a:extLst>
          </a:blip>
          <a:srcRect l="18229" t="12203" r="8612" b="15277"/>
          <a:stretch/>
        </p:blipFill>
        <p:spPr>
          <a:xfrm>
            <a:off x="21239228" y="21969620"/>
            <a:ext cx="5306172" cy="3944901"/>
          </a:xfrm>
          <a:prstGeom prst="rect">
            <a:avLst/>
          </a:prstGeom>
        </p:spPr>
      </p:pic>
      <p:pic>
        <p:nvPicPr>
          <p:cNvPr id="53" name="Picture 52"/>
          <p:cNvPicPr>
            <a:picLocks noChangeAspect="1"/>
          </p:cNvPicPr>
          <p:nvPr/>
        </p:nvPicPr>
        <p:blipFill rotWithShape="1">
          <a:blip r:embed="rId13">
            <a:extLst>
              <a:ext uri="{28A0092B-C50C-407E-A947-70E740481C1C}">
                <a14:useLocalDpi xmlns:a14="http://schemas.microsoft.com/office/drawing/2010/main" val="0"/>
              </a:ext>
            </a:extLst>
          </a:blip>
          <a:srcRect l="18056" t="12037" r="12673" b="15741"/>
          <a:stretch/>
        </p:blipFill>
        <p:spPr>
          <a:xfrm>
            <a:off x="21239228" y="25914521"/>
            <a:ext cx="4977968" cy="3892548"/>
          </a:xfrm>
          <a:prstGeom prst="rect">
            <a:avLst/>
          </a:prstGeom>
        </p:spPr>
      </p:pic>
      <p:pic>
        <p:nvPicPr>
          <p:cNvPr id="54" name="Picture 53"/>
          <p:cNvPicPr>
            <a:picLocks noChangeAspect="1"/>
          </p:cNvPicPr>
          <p:nvPr/>
        </p:nvPicPr>
        <p:blipFill rotWithShape="1">
          <a:blip r:embed="rId14">
            <a:extLst>
              <a:ext uri="{28A0092B-C50C-407E-A947-70E740481C1C}">
                <a14:useLocalDpi xmlns:a14="http://schemas.microsoft.com/office/drawing/2010/main" val="0"/>
              </a:ext>
            </a:extLst>
          </a:blip>
          <a:srcRect l="17657" t="11551" r="14235" b="15181"/>
          <a:stretch/>
        </p:blipFill>
        <p:spPr>
          <a:xfrm>
            <a:off x="16361113" y="21998662"/>
            <a:ext cx="4853418" cy="3915859"/>
          </a:xfrm>
          <a:prstGeom prst="rect">
            <a:avLst/>
          </a:prstGeom>
        </p:spPr>
      </p:pic>
      <p:pic>
        <p:nvPicPr>
          <p:cNvPr id="55" name="Picture 54"/>
          <p:cNvPicPr>
            <a:picLocks noChangeAspect="1"/>
          </p:cNvPicPr>
          <p:nvPr/>
        </p:nvPicPr>
        <p:blipFill rotWithShape="1">
          <a:blip r:embed="rId15">
            <a:extLst>
              <a:ext uri="{28A0092B-C50C-407E-A947-70E740481C1C}">
                <a14:useLocalDpi xmlns:a14="http://schemas.microsoft.com/office/drawing/2010/main" val="0"/>
              </a:ext>
            </a:extLst>
          </a:blip>
          <a:srcRect l="17986" t="11992" r="14237" b="14741"/>
          <a:stretch/>
        </p:blipFill>
        <p:spPr>
          <a:xfrm>
            <a:off x="16355657" y="25914521"/>
            <a:ext cx="4801148" cy="3892548"/>
          </a:xfrm>
          <a:prstGeom prst="rect">
            <a:avLst/>
          </a:prstGeom>
        </p:spPr>
      </p:pic>
      <p:sp>
        <p:nvSpPr>
          <p:cNvPr id="56" name="TextBox 55"/>
          <p:cNvSpPr txBox="1"/>
          <p:nvPr/>
        </p:nvSpPr>
        <p:spPr>
          <a:xfrm>
            <a:off x="25576275" y="22461763"/>
            <a:ext cx="3475784" cy="707886"/>
          </a:xfrm>
          <a:prstGeom prst="rect">
            <a:avLst/>
          </a:prstGeom>
          <a:noFill/>
        </p:spPr>
        <p:txBody>
          <a:bodyPr wrap="square" rtlCol="0">
            <a:spAutoFit/>
          </a:bodyPr>
          <a:lstStyle/>
          <a:p>
            <a:r>
              <a:rPr lang="en-US" sz="4000" dirty="0" smtClean="0"/>
              <a:t>CCN &lt; 3000</a:t>
            </a:r>
            <a:endParaRPr lang="en-US" sz="4000" dirty="0"/>
          </a:p>
        </p:txBody>
      </p:sp>
      <p:sp>
        <p:nvSpPr>
          <p:cNvPr id="51" name="TextBox 50"/>
          <p:cNvSpPr txBox="1"/>
          <p:nvPr/>
        </p:nvSpPr>
        <p:spPr>
          <a:xfrm>
            <a:off x="25879853" y="25847234"/>
            <a:ext cx="3475784" cy="707886"/>
          </a:xfrm>
          <a:prstGeom prst="rect">
            <a:avLst/>
          </a:prstGeom>
          <a:noFill/>
        </p:spPr>
        <p:txBody>
          <a:bodyPr wrap="square" rtlCol="0">
            <a:spAutoFit/>
          </a:bodyPr>
          <a:lstStyle/>
          <a:p>
            <a:r>
              <a:rPr lang="en-US" sz="4000" dirty="0" smtClean="0"/>
              <a:t>CCN &gt; 3000</a:t>
            </a:r>
            <a:endParaRPr lang="en-US" sz="4000" dirty="0"/>
          </a:p>
        </p:txBody>
      </p:sp>
      <p:sp>
        <p:nvSpPr>
          <p:cNvPr id="59" name="TextBox 58"/>
          <p:cNvSpPr txBox="1"/>
          <p:nvPr/>
        </p:nvSpPr>
        <p:spPr>
          <a:xfrm>
            <a:off x="15367000" y="29761671"/>
            <a:ext cx="13538199" cy="2062103"/>
          </a:xfrm>
          <a:prstGeom prst="rect">
            <a:avLst/>
          </a:prstGeom>
          <a:noFill/>
        </p:spPr>
        <p:txBody>
          <a:bodyPr wrap="square" rtlCol="0">
            <a:spAutoFit/>
          </a:bodyPr>
          <a:lstStyle/>
          <a:p>
            <a:pPr algn="just"/>
            <a:r>
              <a:rPr lang="en-US" sz="3200" dirty="0" smtClean="0"/>
              <a:t>All Cloud Condensation Nuclei (CCN) data do not differ from CN patterns, however the high CCN data do not seem to be affected by airport traffic. High CCN data should be a different population of aerosol, larger and more hygroscopic than fresh vehicle emissions.</a:t>
            </a:r>
            <a:endParaRPr lang="en-US" sz="3200" dirty="0"/>
          </a:p>
        </p:txBody>
      </p:sp>
      <p:sp>
        <p:nvSpPr>
          <p:cNvPr id="25" name="TextBox 24"/>
          <p:cNvSpPr txBox="1"/>
          <p:nvPr/>
        </p:nvSpPr>
        <p:spPr>
          <a:xfrm>
            <a:off x="17206774" y="4675299"/>
            <a:ext cx="2303863" cy="707886"/>
          </a:xfrm>
          <a:prstGeom prst="rect">
            <a:avLst/>
          </a:prstGeom>
          <a:noFill/>
        </p:spPr>
        <p:txBody>
          <a:bodyPr wrap="square" rtlCol="0">
            <a:spAutoFit/>
          </a:bodyPr>
          <a:lstStyle/>
          <a:p>
            <a:pPr algn="ctr"/>
            <a:r>
              <a:rPr lang="en-US" sz="4000" b="1" u="sng" dirty="0" smtClean="0"/>
              <a:t>AMF</a:t>
            </a:r>
            <a:endParaRPr lang="en-US" sz="4000" b="1" u="sng" dirty="0"/>
          </a:p>
        </p:txBody>
      </p:sp>
      <p:sp>
        <p:nvSpPr>
          <p:cNvPr id="26" name="TextBox 25"/>
          <p:cNvSpPr txBox="1"/>
          <p:nvPr/>
        </p:nvSpPr>
        <p:spPr>
          <a:xfrm>
            <a:off x="22412731" y="4675299"/>
            <a:ext cx="1902253" cy="707886"/>
          </a:xfrm>
          <a:prstGeom prst="rect">
            <a:avLst/>
          </a:prstGeom>
          <a:noFill/>
        </p:spPr>
        <p:txBody>
          <a:bodyPr wrap="square" rtlCol="0">
            <a:spAutoFit/>
          </a:bodyPr>
          <a:lstStyle/>
          <a:p>
            <a:pPr algn="ctr"/>
            <a:r>
              <a:rPr lang="en-US" sz="4000" b="1" u="sng" dirty="0" smtClean="0"/>
              <a:t>ENA</a:t>
            </a:r>
            <a:endParaRPr lang="en-US" sz="4000" b="1" u="sng" dirty="0"/>
          </a:p>
        </p:txBody>
      </p:sp>
      <p:sp>
        <p:nvSpPr>
          <p:cNvPr id="61" name="TextBox 60"/>
          <p:cNvSpPr txBox="1"/>
          <p:nvPr/>
        </p:nvSpPr>
        <p:spPr>
          <a:xfrm>
            <a:off x="1295400" y="18344520"/>
            <a:ext cx="12623800" cy="2554545"/>
          </a:xfrm>
          <a:prstGeom prst="rect">
            <a:avLst/>
          </a:prstGeom>
          <a:noFill/>
        </p:spPr>
        <p:txBody>
          <a:bodyPr wrap="square" rtlCol="0">
            <a:spAutoFit/>
          </a:bodyPr>
          <a:lstStyle/>
          <a:p>
            <a:r>
              <a:rPr lang="en-US" sz="3200" dirty="0" smtClean="0"/>
              <a:t>Airport emission only are considered in this work. The graphic above shows relative locations of the airport runway and tarmac, coastline, CAP-MBL AMF-1 deployment (2009-2010) west of the tarmac, and permanent ENA AOS deployment (2014-present) east of the tarmac. Wind roses indicate wind direction and speed measured during the two separate deployments. </a:t>
            </a:r>
            <a:endParaRPr lang="en-US" sz="3200" dirty="0"/>
          </a:p>
        </p:txBody>
      </p:sp>
      <p:sp>
        <p:nvSpPr>
          <p:cNvPr id="62" name="TextBox 61"/>
          <p:cNvSpPr txBox="1"/>
          <p:nvPr/>
        </p:nvSpPr>
        <p:spPr>
          <a:xfrm>
            <a:off x="7518401" y="22882488"/>
            <a:ext cx="6350000" cy="4031873"/>
          </a:xfrm>
          <a:prstGeom prst="rect">
            <a:avLst/>
          </a:prstGeom>
          <a:noFill/>
        </p:spPr>
        <p:txBody>
          <a:bodyPr wrap="square" rtlCol="0">
            <a:spAutoFit/>
          </a:bodyPr>
          <a:lstStyle/>
          <a:p>
            <a:r>
              <a:rPr lang="en-US" sz="3200" dirty="0" smtClean="0"/>
              <a:t>Evidence of airport emissions contamination can be seen in the high resolution data at left, representing a single day, and also in the box whisker plot representing data from the full CAP-MBL AMF deployment below that exhibits extreme </a:t>
            </a:r>
            <a:r>
              <a:rPr lang="en-US" sz="3200" dirty="0" err="1" smtClean="0"/>
              <a:t>skewness</a:t>
            </a:r>
            <a:r>
              <a:rPr lang="en-US" sz="3200" dirty="0" smtClean="0"/>
              <a:t>. </a:t>
            </a:r>
            <a:endParaRPr lang="en-US" sz="3200" dirty="0"/>
          </a:p>
        </p:txBody>
      </p:sp>
      <p:sp>
        <p:nvSpPr>
          <p:cNvPr id="63" name="Rectangle 62"/>
          <p:cNvSpPr/>
          <p:nvPr/>
        </p:nvSpPr>
        <p:spPr>
          <a:xfrm>
            <a:off x="1295400" y="13096162"/>
            <a:ext cx="4470400" cy="5016757"/>
          </a:xfrm>
          <a:prstGeom prst="rect">
            <a:avLst/>
          </a:prstGeom>
        </p:spPr>
        <p:txBody>
          <a:bodyPr wrap="square">
            <a:spAutoFit/>
          </a:bodyPr>
          <a:lstStyle/>
          <a:p>
            <a:pPr marL="457200" indent="-457200">
              <a:buFont typeface="Wingdings" charset="2"/>
              <a:buChar char="²"/>
            </a:pPr>
            <a:r>
              <a:rPr lang="en-US" sz="3200" dirty="0"/>
              <a:t>Sea spray from the nearby coastline</a:t>
            </a:r>
          </a:p>
          <a:p>
            <a:pPr marL="457200" indent="-457200">
              <a:buFont typeface="Wingdings" charset="2"/>
              <a:buChar char="²"/>
            </a:pPr>
            <a:endParaRPr lang="en-US" sz="3200" dirty="0"/>
          </a:p>
          <a:p>
            <a:pPr marL="457200" indent="-457200">
              <a:buFont typeface="Wingdings" charset="2"/>
              <a:buChar char="²"/>
            </a:pPr>
            <a:r>
              <a:rPr lang="en-US" sz="3200" dirty="0"/>
              <a:t>Emissions from the neighboring airport tarmac and runway traffic (aircraft and motor vehicle) – idling vehicles are </a:t>
            </a:r>
            <a:r>
              <a:rPr lang="en-US" sz="3200" dirty="0" smtClean="0"/>
              <a:t>common </a:t>
            </a:r>
            <a:r>
              <a:rPr lang="en-US" sz="3200" dirty="0"/>
              <a:t>on the tarmac</a:t>
            </a:r>
          </a:p>
        </p:txBody>
      </p:sp>
      <p:sp>
        <p:nvSpPr>
          <p:cNvPr id="64" name="TextBox 63"/>
          <p:cNvSpPr txBox="1"/>
          <p:nvPr/>
        </p:nvSpPr>
        <p:spPr>
          <a:xfrm>
            <a:off x="1295400" y="21969619"/>
            <a:ext cx="12420601" cy="707886"/>
          </a:xfrm>
          <a:prstGeom prst="rect">
            <a:avLst/>
          </a:prstGeom>
          <a:noFill/>
        </p:spPr>
        <p:txBody>
          <a:bodyPr wrap="square" rtlCol="0">
            <a:spAutoFit/>
          </a:bodyPr>
          <a:lstStyle/>
          <a:p>
            <a:r>
              <a:rPr lang="en-US" sz="4000" b="1" dirty="0" smtClean="0"/>
              <a:t>Evidence  Potentially Significant Data Contamination</a:t>
            </a:r>
            <a:endParaRPr lang="en-US" sz="4000" b="1" dirty="0"/>
          </a:p>
        </p:txBody>
      </p:sp>
      <p:sp>
        <p:nvSpPr>
          <p:cNvPr id="65" name="Rectangle 64"/>
          <p:cNvSpPr/>
          <p:nvPr/>
        </p:nvSpPr>
        <p:spPr>
          <a:xfrm>
            <a:off x="1269999" y="27443162"/>
            <a:ext cx="12623801" cy="2554545"/>
          </a:xfrm>
          <a:prstGeom prst="rect">
            <a:avLst/>
          </a:prstGeom>
        </p:spPr>
        <p:txBody>
          <a:bodyPr wrap="square">
            <a:spAutoFit/>
          </a:bodyPr>
          <a:lstStyle/>
          <a:p>
            <a:pPr algn="just"/>
            <a:r>
              <a:rPr lang="en-US" sz="3200" dirty="0"/>
              <a:t>Sharp spikes are likely due to very fresh emissions, while wider enhancements in the </a:t>
            </a:r>
            <a:r>
              <a:rPr lang="en-US" sz="3200" dirty="0" smtClean="0"/>
              <a:t>data, indicated by green arrows, </a:t>
            </a:r>
            <a:r>
              <a:rPr lang="en-US" sz="3200" dirty="0"/>
              <a:t>may be due to more </a:t>
            </a:r>
            <a:r>
              <a:rPr lang="en-US" sz="3200" dirty="0" smtClean="0"/>
              <a:t>diffuse, older emissions. Alternatively, these wider features are representative of regional processes creating difficulty in quality controlling the data for scientific use. </a:t>
            </a:r>
            <a:endParaRPr lang="en-US" sz="3200" dirty="0"/>
          </a:p>
        </p:txBody>
      </p:sp>
      <p:sp>
        <p:nvSpPr>
          <p:cNvPr id="67" name="TextBox 66"/>
          <p:cNvSpPr txBox="1"/>
          <p:nvPr/>
        </p:nvSpPr>
        <p:spPr>
          <a:xfrm>
            <a:off x="30504632" y="16968458"/>
            <a:ext cx="12335842" cy="2062103"/>
          </a:xfrm>
          <a:prstGeom prst="rect">
            <a:avLst/>
          </a:prstGeom>
          <a:noFill/>
        </p:spPr>
        <p:txBody>
          <a:bodyPr wrap="square" rtlCol="0">
            <a:spAutoFit/>
          </a:bodyPr>
          <a:lstStyle/>
          <a:p>
            <a:pPr algn="just"/>
            <a:r>
              <a:rPr lang="en-US" sz="3200" dirty="0"/>
              <a:t>Scattering </a:t>
            </a:r>
            <a:r>
              <a:rPr lang="en-US" sz="3200" dirty="0" err="1"/>
              <a:t>σ</a:t>
            </a:r>
            <a:r>
              <a:rPr lang="en-US" sz="3200" baseline="-25000" dirty="0" err="1"/>
              <a:t>s</a:t>
            </a:r>
            <a:r>
              <a:rPr lang="en-US" sz="3200" dirty="0" smtClean="0"/>
              <a:t> and single scattering albedo ω</a:t>
            </a:r>
            <a:r>
              <a:rPr lang="en-US" sz="3200" baseline="-25000" dirty="0" smtClean="0"/>
              <a:t>0</a:t>
            </a:r>
            <a:r>
              <a:rPr lang="en-US" sz="3200" dirty="0" smtClean="0"/>
              <a:t> </a:t>
            </a:r>
            <a:r>
              <a:rPr lang="en-US" sz="3200" dirty="0"/>
              <a:t>measurements </a:t>
            </a:r>
            <a:r>
              <a:rPr lang="en-US" sz="3200" dirty="0" smtClean="0"/>
              <a:t>(</a:t>
            </a:r>
            <a:r>
              <a:rPr lang="en-US" sz="3200" dirty="0" err="1" smtClean="0"/>
              <a:t>Dp</a:t>
            </a:r>
            <a:r>
              <a:rPr lang="en-US" sz="3200" dirty="0" smtClean="0"/>
              <a:t> </a:t>
            </a:r>
            <a:r>
              <a:rPr lang="en-US" sz="3200" dirty="0"/>
              <a:t>&lt; </a:t>
            </a:r>
            <a:r>
              <a:rPr lang="en-US" sz="3200" dirty="0" smtClean="0"/>
              <a:t>1µm) </a:t>
            </a:r>
            <a:r>
              <a:rPr lang="en-US" sz="3200" dirty="0"/>
              <a:t>show </a:t>
            </a:r>
            <a:r>
              <a:rPr lang="en-US" sz="3200" dirty="0" smtClean="0"/>
              <a:t>skewness, but not as extreme as CN. Small particles from fresh emissions are not as efficient at scattering light at the wavelengths measured but are strongly absorbing </a:t>
            </a:r>
            <a:r>
              <a:rPr lang="en-US" sz="3200" smtClean="0"/>
              <a:t>(ω</a:t>
            </a:r>
            <a:r>
              <a:rPr lang="en-US" sz="3200" baseline="-25000" smtClean="0"/>
              <a:t>0 </a:t>
            </a:r>
            <a:r>
              <a:rPr lang="en-US" sz="3200" smtClean="0"/>
              <a:t>&lt; 0.9</a:t>
            </a:r>
            <a:r>
              <a:rPr lang="en-US" sz="3200" dirty="0" smtClean="0"/>
              <a:t>). Results are for AMF only.</a:t>
            </a:r>
            <a:endParaRPr lang="en-US" sz="3200" dirty="0"/>
          </a:p>
        </p:txBody>
      </p:sp>
      <p:sp>
        <p:nvSpPr>
          <p:cNvPr id="70" name="TextBox 69"/>
          <p:cNvSpPr txBox="1"/>
          <p:nvPr/>
        </p:nvSpPr>
        <p:spPr>
          <a:xfrm>
            <a:off x="30322018" y="20545122"/>
            <a:ext cx="2303863" cy="707886"/>
          </a:xfrm>
          <a:prstGeom prst="rect">
            <a:avLst/>
          </a:prstGeom>
          <a:noFill/>
        </p:spPr>
        <p:txBody>
          <a:bodyPr wrap="square" rtlCol="0">
            <a:spAutoFit/>
          </a:bodyPr>
          <a:lstStyle/>
          <a:p>
            <a:pPr algn="ctr"/>
            <a:r>
              <a:rPr lang="en-US" sz="4000" b="1" u="sng" dirty="0" smtClean="0"/>
              <a:t>AMF</a:t>
            </a:r>
            <a:endParaRPr lang="en-US" sz="4000" b="1" u="sng" dirty="0"/>
          </a:p>
        </p:txBody>
      </p:sp>
      <p:sp>
        <p:nvSpPr>
          <p:cNvPr id="71" name="TextBox 70"/>
          <p:cNvSpPr txBox="1"/>
          <p:nvPr/>
        </p:nvSpPr>
        <p:spPr>
          <a:xfrm>
            <a:off x="30479232" y="29574393"/>
            <a:ext cx="12325087" cy="1077218"/>
          </a:xfrm>
          <a:prstGeom prst="rect">
            <a:avLst/>
          </a:prstGeom>
          <a:noFill/>
        </p:spPr>
        <p:txBody>
          <a:bodyPr wrap="square" rtlCol="0">
            <a:spAutoFit/>
          </a:bodyPr>
          <a:lstStyle/>
          <a:p>
            <a:pPr algn="just"/>
            <a:r>
              <a:rPr lang="en-US" sz="3200" dirty="0" smtClean="0"/>
              <a:t>There is evidence that airport emissions may impact measurements of aerosol absorption, but seem to have little effect on scattering. </a:t>
            </a:r>
            <a:endParaRPr lang="en-US" sz="3200" dirty="0"/>
          </a:p>
        </p:txBody>
      </p:sp>
      <p:pic>
        <p:nvPicPr>
          <p:cNvPr id="73" name="Picture 72" descr="ARM_Logo_FullColor.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8714" y="1182310"/>
            <a:ext cx="3645408" cy="1152144"/>
          </a:xfrm>
          <a:prstGeom prst="rect">
            <a:avLst/>
          </a:prstGeom>
        </p:spPr>
      </p:pic>
      <p:pic>
        <p:nvPicPr>
          <p:cNvPr id="74" name="Picture 73" descr="ASR_Logo_Color_HighRes.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9323503" y="724358"/>
            <a:ext cx="3480816" cy="1658112"/>
          </a:xfrm>
          <a:prstGeom prst="rect">
            <a:avLst/>
          </a:prstGeom>
        </p:spPr>
      </p:pic>
      <p:pic>
        <p:nvPicPr>
          <p:cNvPr id="4" name="Picture 3"/>
          <p:cNvPicPr>
            <a:picLocks noChangeAspect="1"/>
          </p:cNvPicPr>
          <p:nvPr/>
        </p:nvPicPr>
        <p:blipFill rotWithShape="1">
          <a:blip r:embed="rId18">
            <a:extLst>
              <a:ext uri="{28A0092B-C50C-407E-A947-70E740481C1C}">
                <a14:useLocalDpi xmlns:a14="http://schemas.microsoft.com/office/drawing/2010/main" val="0"/>
              </a:ext>
            </a:extLst>
          </a:blip>
          <a:srcRect l="17141" t="11537" r="14659" b="14080"/>
          <a:stretch/>
        </p:blipFill>
        <p:spPr>
          <a:xfrm>
            <a:off x="37066676" y="25593459"/>
            <a:ext cx="4822693" cy="3944903"/>
          </a:xfrm>
          <a:prstGeom prst="rect">
            <a:avLst/>
          </a:prstGeom>
        </p:spPr>
      </p:pic>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16518" t="11394" r="15080" b="11754"/>
          <a:stretch/>
        </p:blipFill>
        <p:spPr>
          <a:xfrm>
            <a:off x="37027178" y="21742400"/>
            <a:ext cx="4836975" cy="4075833"/>
          </a:xfrm>
          <a:prstGeom prst="rect">
            <a:avLst/>
          </a:prstGeom>
        </p:spPr>
      </p:pic>
      <p:pic>
        <p:nvPicPr>
          <p:cNvPr id="9" name="Picture 8"/>
          <p:cNvPicPr>
            <a:picLocks noChangeAspect="1"/>
          </p:cNvPicPr>
          <p:nvPr/>
        </p:nvPicPr>
        <p:blipFill rotWithShape="1">
          <a:blip r:embed="rId20">
            <a:extLst>
              <a:ext uri="{28A0092B-C50C-407E-A947-70E740481C1C}">
                <a14:useLocalDpi xmlns:a14="http://schemas.microsoft.com/office/drawing/2010/main" val="0"/>
              </a:ext>
            </a:extLst>
          </a:blip>
          <a:srcRect l="17030" t="9984" r="16160" b="15713"/>
          <a:stretch/>
        </p:blipFill>
        <p:spPr>
          <a:xfrm>
            <a:off x="31473950" y="21475617"/>
            <a:ext cx="4724400" cy="3940655"/>
          </a:xfrm>
          <a:prstGeom prst="rect">
            <a:avLst/>
          </a:prstGeom>
        </p:spPr>
      </p:pic>
      <p:sp>
        <p:nvSpPr>
          <p:cNvPr id="68" name="TextBox 67"/>
          <p:cNvSpPr txBox="1"/>
          <p:nvPr/>
        </p:nvSpPr>
        <p:spPr>
          <a:xfrm>
            <a:off x="34725043" y="20866337"/>
            <a:ext cx="3013007" cy="1323439"/>
          </a:xfrm>
          <a:prstGeom prst="rect">
            <a:avLst/>
          </a:prstGeom>
          <a:noFill/>
        </p:spPr>
        <p:txBody>
          <a:bodyPr wrap="square" rtlCol="0">
            <a:spAutoFit/>
          </a:bodyPr>
          <a:lstStyle/>
          <a:p>
            <a:r>
              <a:rPr lang="en-US" sz="4000" dirty="0" err="1" smtClean="0"/>
              <a:t>σ</a:t>
            </a:r>
            <a:r>
              <a:rPr lang="en-US" sz="4000" baseline="-25000" dirty="0" err="1" smtClean="0"/>
              <a:t>s</a:t>
            </a:r>
            <a:r>
              <a:rPr lang="en-US" sz="4000" dirty="0"/>
              <a:t> </a:t>
            </a:r>
            <a:r>
              <a:rPr lang="en-US" sz="4000" dirty="0" smtClean="0"/>
              <a:t>(CN&lt;10000)</a:t>
            </a:r>
            <a:endParaRPr lang="en-US" sz="4000" dirty="0"/>
          </a:p>
        </p:txBody>
      </p:sp>
      <p:pic>
        <p:nvPicPr>
          <p:cNvPr id="10" name="Picture 9"/>
          <p:cNvPicPr>
            <a:picLocks noChangeAspect="1"/>
          </p:cNvPicPr>
          <p:nvPr/>
        </p:nvPicPr>
        <p:blipFill rotWithShape="1">
          <a:blip r:embed="rId21">
            <a:extLst>
              <a:ext uri="{28A0092B-C50C-407E-A947-70E740481C1C}">
                <a14:useLocalDpi xmlns:a14="http://schemas.microsoft.com/office/drawing/2010/main" val="0"/>
              </a:ext>
            </a:extLst>
          </a:blip>
          <a:srcRect l="17299" t="10932" r="16160" b="15433"/>
          <a:stretch/>
        </p:blipFill>
        <p:spPr>
          <a:xfrm>
            <a:off x="31493000" y="25529442"/>
            <a:ext cx="4705350" cy="3905251"/>
          </a:xfrm>
          <a:prstGeom prst="rect">
            <a:avLst/>
          </a:prstGeom>
        </p:spPr>
      </p:pic>
      <p:sp>
        <p:nvSpPr>
          <p:cNvPr id="69" name="TextBox 68"/>
          <p:cNvSpPr txBox="1"/>
          <p:nvPr/>
        </p:nvSpPr>
        <p:spPr>
          <a:xfrm>
            <a:off x="34763143" y="25433578"/>
            <a:ext cx="2727257" cy="1323439"/>
          </a:xfrm>
          <a:prstGeom prst="rect">
            <a:avLst/>
          </a:prstGeom>
          <a:noFill/>
        </p:spPr>
        <p:txBody>
          <a:bodyPr wrap="square" rtlCol="0">
            <a:spAutoFit/>
          </a:bodyPr>
          <a:lstStyle/>
          <a:p>
            <a:r>
              <a:rPr lang="en-US" sz="4000" dirty="0" err="1" smtClean="0"/>
              <a:t>σ</a:t>
            </a:r>
            <a:r>
              <a:rPr lang="en-US" sz="4000" baseline="-25000" dirty="0" err="1" smtClean="0"/>
              <a:t>s</a:t>
            </a:r>
            <a:r>
              <a:rPr lang="en-US" sz="4000" dirty="0" smtClean="0"/>
              <a:t> (CN&gt;10000)</a:t>
            </a:r>
            <a:endParaRPr lang="en-US" sz="4000" dirty="0"/>
          </a:p>
        </p:txBody>
      </p:sp>
      <p:sp>
        <p:nvSpPr>
          <p:cNvPr id="77" name="TextBox 76"/>
          <p:cNvSpPr txBox="1"/>
          <p:nvPr/>
        </p:nvSpPr>
        <p:spPr>
          <a:xfrm>
            <a:off x="40191948" y="20954623"/>
            <a:ext cx="3013007" cy="1323439"/>
          </a:xfrm>
          <a:prstGeom prst="rect">
            <a:avLst/>
          </a:prstGeom>
          <a:noFill/>
        </p:spPr>
        <p:txBody>
          <a:bodyPr wrap="square" rtlCol="0">
            <a:spAutoFit/>
          </a:bodyPr>
          <a:lstStyle/>
          <a:p>
            <a:r>
              <a:rPr lang="en-US" sz="4000" dirty="0" smtClean="0"/>
              <a:t>ω</a:t>
            </a:r>
            <a:r>
              <a:rPr lang="en-US" sz="4000" baseline="-25000" dirty="0" smtClean="0"/>
              <a:t>0</a:t>
            </a:r>
          </a:p>
          <a:p>
            <a:r>
              <a:rPr lang="en-US" sz="4000" dirty="0" smtClean="0"/>
              <a:t> (CN&lt;10000)</a:t>
            </a:r>
            <a:endParaRPr lang="en-US" sz="4000" dirty="0"/>
          </a:p>
        </p:txBody>
      </p:sp>
      <p:sp>
        <p:nvSpPr>
          <p:cNvPr id="78" name="TextBox 77"/>
          <p:cNvSpPr txBox="1"/>
          <p:nvPr/>
        </p:nvSpPr>
        <p:spPr>
          <a:xfrm>
            <a:off x="40593997" y="25433578"/>
            <a:ext cx="3013007" cy="1323439"/>
          </a:xfrm>
          <a:prstGeom prst="rect">
            <a:avLst/>
          </a:prstGeom>
          <a:noFill/>
        </p:spPr>
        <p:txBody>
          <a:bodyPr wrap="square" rtlCol="0">
            <a:spAutoFit/>
          </a:bodyPr>
          <a:lstStyle/>
          <a:p>
            <a:r>
              <a:rPr lang="en-US" sz="4000" dirty="0"/>
              <a:t> ω</a:t>
            </a:r>
            <a:r>
              <a:rPr lang="en-US" sz="4000" baseline="-25000" dirty="0"/>
              <a:t>0</a:t>
            </a:r>
          </a:p>
          <a:p>
            <a:r>
              <a:rPr lang="en-US" sz="4000" dirty="0" smtClean="0"/>
              <a:t>(</a:t>
            </a:r>
            <a:r>
              <a:rPr lang="en-US" sz="4000" dirty="0" smtClean="0"/>
              <a:t>CN&gt;10000)</a:t>
            </a:r>
            <a:endParaRPr lang="en-US" sz="4000" dirty="0"/>
          </a:p>
        </p:txBody>
      </p:sp>
    </p:spTree>
    <p:extLst>
      <p:ext uri="{BB962C8B-B14F-4D97-AF65-F5344CB8AC3E}">
        <p14:creationId xmlns:p14="http://schemas.microsoft.com/office/powerpoint/2010/main" val="498083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19582</TotalTime>
  <Words>787</Words>
  <Application>Microsoft Office PowerPoint</Application>
  <PresentationFormat>Custom</PresentationFormat>
  <Paragraphs>54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McComiskey</dc:creator>
  <cp:lastModifiedBy>Feng, Yan</cp:lastModifiedBy>
  <cp:revision>93</cp:revision>
  <dcterms:created xsi:type="dcterms:W3CDTF">2015-02-06T19:45:58Z</dcterms:created>
  <dcterms:modified xsi:type="dcterms:W3CDTF">2016-04-28T17:04:29Z</dcterms:modified>
</cp:coreProperties>
</file>