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8" r:id="rId2"/>
  </p:sldIdLst>
  <p:sldSz cx="43891200" cy="32918400"/>
  <p:notesSz cx="6858000" cy="9144000"/>
  <p:defaultTextStyle>
    <a:defPPr>
      <a:defRPr lang="en-US"/>
    </a:defPPr>
    <a:lvl1pPr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1pPr>
    <a:lvl2pPr marL="2193925" indent="-1736725"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2pPr>
    <a:lvl3pPr marL="4387850" indent="-3473450"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3pPr>
    <a:lvl4pPr marL="6583363" indent="-5211763"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4pPr>
    <a:lvl5pPr marL="8777288" indent="-6948488"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5pPr>
    <a:lvl6pPr marL="22860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6pPr>
    <a:lvl7pPr marL="27432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7pPr>
    <a:lvl8pPr marL="32004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8pPr>
    <a:lvl9pPr marL="36576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5771A1"/>
    <a:srgbClr val="DE6225"/>
    <a:srgbClr val="0527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4106" autoAdjust="0"/>
    <p:restoredTop sz="86371" autoAdjust="0"/>
  </p:normalViewPr>
  <p:slideViewPr>
    <p:cSldViewPr snapToObjects="1">
      <p:cViewPr varScale="1">
        <p:scale>
          <a:sx n="15" d="100"/>
          <a:sy n="15" d="100"/>
        </p:scale>
        <p:origin x="-2488" y="-128"/>
      </p:cViewPr>
      <p:guideLst>
        <p:guide orient="horz" pos="10800"/>
        <p:guide pos="16368"/>
      </p:guideLst>
    </p:cSldViewPr>
  </p:slideViewPr>
  <p:outlineViewPr>
    <p:cViewPr>
      <p:scale>
        <a:sx n="33" d="100"/>
        <a:sy n="33" d="100"/>
      </p:scale>
      <p:origin x="0" y="0"/>
    </p:cViewPr>
  </p:outlineViewPr>
  <p:notesTextViewPr>
    <p:cViewPr>
      <p:scale>
        <a:sx n="140" d="100"/>
        <a:sy n="140" d="100"/>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trapp:Documents:research:DOE:tablecpqcrv.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jtrapp:Documents:research:DOE:tablecpusrv.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jtrapp:Documents:research:DOE:tablecpustp.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jtrapp:Documents:research:DOE:tablecpqctp.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jtrapp:Documents:research:DOE:tablecpusvstes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jtrapp:Documents:research:DOE:tablecpqcv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i="1"/>
              <a:t>slope of regression = -5.9</a:t>
            </a:r>
          </a:p>
        </c:rich>
      </c:tx>
      <c:layout/>
      <c:overlay val="0"/>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tablecpqcrv!$A$39:$A$44</c:f>
              <c:numCache>
                <c:formatCode>General</c:formatCode>
                <c:ptCount val="6"/>
                <c:pt idx="0">
                  <c:v>2.0</c:v>
                </c:pt>
                <c:pt idx="1">
                  <c:v>2.5</c:v>
                </c:pt>
                <c:pt idx="2">
                  <c:v>3.0</c:v>
                </c:pt>
                <c:pt idx="3">
                  <c:v>4.0</c:v>
                </c:pt>
                <c:pt idx="4">
                  <c:v>5.0</c:v>
                </c:pt>
                <c:pt idx="5">
                  <c:v>6.0</c:v>
                </c:pt>
              </c:numCache>
            </c:numRef>
          </c:xVal>
          <c:yVal>
            <c:numRef>
              <c:f>tablecpqcrv!$B$39:$B$44</c:f>
              <c:numCache>
                <c:formatCode>General</c:formatCode>
                <c:ptCount val="6"/>
                <c:pt idx="0">
                  <c:v>43.0</c:v>
                </c:pt>
                <c:pt idx="1">
                  <c:v>252.0</c:v>
                </c:pt>
                <c:pt idx="2">
                  <c:v>228.0</c:v>
                </c:pt>
                <c:pt idx="3">
                  <c:v>227.0</c:v>
                </c:pt>
                <c:pt idx="4">
                  <c:v>225.0</c:v>
                </c:pt>
                <c:pt idx="5">
                  <c:v>209.0</c:v>
                </c:pt>
              </c:numCache>
            </c:numRef>
          </c:yVal>
          <c:smooth val="0"/>
        </c:ser>
        <c:dLbls>
          <c:showLegendKey val="0"/>
          <c:showVal val="0"/>
          <c:showCatName val="0"/>
          <c:showSerName val="0"/>
          <c:showPercent val="0"/>
          <c:showBubbleSize val="0"/>
        </c:dLbls>
        <c:axId val="-2118836152"/>
        <c:axId val="-2067894488"/>
      </c:scatterChart>
      <c:valAx>
        <c:axId val="-2118836152"/>
        <c:scaling>
          <c:orientation val="minMax"/>
        </c:scaling>
        <c:delete val="0"/>
        <c:axPos val="b"/>
        <c:majorGridlines>
          <c:spPr>
            <a:ln w="9525" cap="flat" cmpd="sng" algn="ctr">
              <a:solidFill>
                <a:schemeClr val="tx1">
                  <a:lumMod val="15000"/>
                  <a:lumOff val="85000"/>
                </a:schemeClr>
              </a:solidFill>
              <a:round/>
            </a:ln>
            <a:effectLst/>
          </c:spPr>
        </c:majorGridlines>
        <c:title>
          <c:tx>
            <c:rich>
              <a:bodyPr/>
              <a:lstStyle/>
              <a:p>
                <a:pPr>
                  <a:defRPr/>
                </a:pPr>
                <a:r>
                  <a:rPr lang="en-US" sz="2000"/>
                  <a:t>cold pool depth (km)</a:t>
                </a:r>
              </a:p>
            </c:rich>
          </c:tx>
          <c:layout/>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7894488"/>
        <c:crosses val="autoZero"/>
        <c:crossBetween val="midCat"/>
      </c:valAx>
      <c:valAx>
        <c:axId val="-20678944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sz="2000"/>
                  <a:t>w area (#)</a:t>
                </a:r>
              </a:p>
            </c:rich>
          </c:tx>
          <c:layout/>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8836152"/>
        <c:crosses val="autoZero"/>
        <c:crossBetween val="midCat"/>
      </c:valAx>
      <c:spPr>
        <a:noFill/>
        <a:ln>
          <a:noFill/>
        </a:ln>
        <a:effectLst/>
      </c:spPr>
    </c:plotArea>
    <c:plotVisOnly val="1"/>
    <c:dispBlanksAs val="gap"/>
    <c:showDLblsOverMax val="0"/>
  </c:chart>
  <c:spPr>
    <a:solidFill>
      <a:schemeClr val="bg1"/>
    </a:solidFill>
    <a:ln w="9525" cap="flat" cmpd="sng" algn="ctr">
      <a:solidFill>
        <a:srgbClr val="DE6225"/>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i="1" baseline="0"/>
              <a:t>slope of regression = 3.2</a:t>
            </a:r>
            <a:endParaRPr lang="en-US" i="1"/>
          </a:p>
        </c:rich>
      </c:tx>
      <c:layout/>
      <c:overlay val="0"/>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tablecpqcrv!$A$39:$A$44</c:f>
              <c:numCache>
                <c:formatCode>General</c:formatCode>
                <c:ptCount val="6"/>
                <c:pt idx="0">
                  <c:v>2.0</c:v>
                </c:pt>
                <c:pt idx="1">
                  <c:v>3.0</c:v>
                </c:pt>
                <c:pt idx="2">
                  <c:v>4.0</c:v>
                </c:pt>
                <c:pt idx="3">
                  <c:v>5.0</c:v>
                </c:pt>
                <c:pt idx="4">
                  <c:v>6.0</c:v>
                </c:pt>
              </c:numCache>
            </c:numRef>
          </c:xVal>
          <c:yVal>
            <c:numRef>
              <c:f>tablecpqcrv!$B$39:$B$44</c:f>
              <c:numCache>
                <c:formatCode>General</c:formatCode>
                <c:ptCount val="6"/>
                <c:pt idx="0">
                  <c:v>18.0</c:v>
                </c:pt>
                <c:pt idx="1">
                  <c:v>27.0</c:v>
                </c:pt>
                <c:pt idx="2">
                  <c:v>21.0</c:v>
                </c:pt>
                <c:pt idx="3">
                  <c:v>35.0</c:v>
                </c:pt>
                <c:pt idx="4">
                  <c:v>30.0</c:v>
                </c:pt>
              </c:numCache>
            </c:numRef>
          </c:yVal>
          <c:smooth val="0"/>
        </c:ser>
        <c:dLbls>
          <c:showLegendKey val="0"/>
          <c:showVal val="0"/>
          <c:showCatName val="0"/>
          <c:showSerName val="0"/>
          <c:showPercent val="0"/>
          <c:showBubbleSize val="0"/>
        </c:dLbls>
        <c:axId val="-2120322904"/>
        <c:axId val="-2131251336"/>
      </c:scatterChart>
      <c:valAx>
        <c:axId val="-2120322904"/>
        <c:scaling>
          <c:orientation val="minMax"/>
        </c:scaling>
        <c:delete val="0"/>
        <c:axPos val="b"/>
        <c:majorGridlines>
          <c:spPr>
            <a:ln w="9525" cap="flat" cmpd="sng" algn="ctr">
              <a:solidFill>
                <a:schemeClr val="tx1">
                  <a:lumMod val="15000"/>
                  <a:lumOff val="85000"/>
                </a:schemeClr>
              </a:solidFill>
              <a:round/>
            </a:ln>
            <a:effectLst/>
          </c:spPr>
        </c:majorGridlines>
        <c:title>
          <c:tx>
            <c:rich>
              <a:bodyPr/>
              <a:lstStyle/>
              <a:p>
                <a:pPr>
                  <a:defRPr/>
                </a:pPr>
                <a:r>
                  <a:rPr lang="en-US" sz="2000"/>
                  <a:t>cold pool depth</a:t>
                </a:r>
                <a:r>
                  <a:rPr lang="en-US" sz="2000" baseline="0"/>
                  <a:t> (km)</a:t>
                </a:r>
                <a:endParaRPr lang="en-US" sz="2000"/>
              </a:p>
            </c:rich>
          </c:tx>
          <c:layout/>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1251336"/>
        <c:crosses val="autoZero"/>
        <c:crossBetween val="midCat"/>
      </c:valAx>
      <c:valAx>
        <c:axId val="-2131251336"/>
        <c:scaling>
          <c:orientation val="minMax"/>
          <c:max val="100.0"/>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sz="2000"/>
                  <a:t>w area (#)</a:t>
                </a:r>
              </a:p>
            </c:rich>
          </c:tx>
          <c:layout/>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0322904"/>
        <c:crosses val="autoZero"/>
        <c:crossBetween val="midCat"/>
      </c:valAx>
      <c:spPr>
        <a:noFill/>
        <a:ln>
          <a:noFill/>
        </a:ln>
        <a:effectLst/>
      </c:spPr>
    </c:plotArea>
    <c:plotVisOnly val="1"/>
    <c:dispBlanksAs val="gap"/>
    <c:showDLblsOverMax val="0"/>
  </c:chart>
  <c:spPr>
    <a:solidFill>
      <a:schemeClr val="bg1"/>
    </a:solidFill>
    <a:ln w="9525" cap="flat" cmpd="sng" algn="ctr">
      <a:solidFill>
        <a:srgbClr val="DE6225"/>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i="1"/>
              <a:t>slope</a:t>
            </a:r>
            <a:r>
              <a:rPr lang="en-US" i="1" baseline="0"/>
              <a:t> of regression = 7.1</a:t>
            </a:r>
            <a:endParaRPr lang="en-US" i="1"/>
          </a:p>
        </c:rich>
      </c:tx>
      <c:layout/>
      <c:overlay val="0"/>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tablecpqcrv!$A$39:$A$44</c:f>
              <c:numCache>
                <c:formatCode>General</c:formatCode>
                <c:ptCount val="6"/>
                <c:pt idx="0">
                  <c:v>2.5</c:v>
                </c:pt>
                <c:pt idx="1">
                  <c:v>5.0</c:v>
                </c:pt>
                <c:pt idx="2">
                  <c:v>7.5</c:v>
                </c:pt>
                <c:pt idx="3">
                  <c:v>10.0</c:v>
                </c:pt>
              </c:numCache>
            </c:numRef>
          </c:xVal>
          <c:yVal>
            <c:numRef>
              <c:f>tablecpqcrv!$B$39:$B$44</c:f>
              <c:numCache>
                <c:formatCode>General</c:formatCode>
                <c:ptCount val="6"/>
                <c:pt idx="0">
                  <c:v>4.0</c:v>
                </c:pt>
                <c:pt idx="1">
                  <c:v>27.0</c:v>
                </c:pt>
                <c:pt idx="2">
                  <c:v>23.0</c:v>
                </c:pt>
                <c:pt idx="3">
                  <c:v>29.0</c:v>
                </c:pt>
              </c:numCache>
            </c:numRef>
          </c:yVal>
          <c:smooth val="0"/>
        </c:ser>
        <c:dLbls>
          <c:showLegendKey val="0"/>
          <c:showVal val="0"/>
          <c:showCatName val="0"/>
          <c:showSerName val="0"/>
          <c:showPercent val="0"/>
          <c:showBubbleSize val="0"/>
        </c:dLbls>
        <c:axId val="-2120378040"/>
        <c:axId val="-2133821560"/>
      </c:scatterChart>
      <c:valAx>
        <c:axId val="-2120378040"/>
        <c:scaling>
          <c:orientation val="minMax"/>
        </c:scaling>
        <c:delete val="0"/>
        <c:axPos val="b"/>
        <c:majorGridlines>
          <c:spPr>
            <a:ln w="9525" cap="flat" cmpd="sng" algn="ctr">
              <a:solidFill>
                <a:schemeClr val="tx1">
                  <a:lumMod val="15000"/>
                  <a:lumOff val="85000"/>
                </a:schemeClr>
              </a:solidFill>
              <a:round/>
            </a:ln>
            <a:effectLst/>
          </c:spPr>
        </c:majorGridlines>
        <c:title>
          <c:tx>
            <c:rich>
              <a:bodyPr/>
              <a:lstStyle/>
              <a:p>
                <a:pPr>
                  <a:defRPr/>
                </a:pPr>
                <a:r>
                  <a:rPr lang="en-US" sz="2000"/>
                  <a:t>cold pool deficit (K)</a:t>
                </a:r>
              </a:p>
            </c:rich>
          </c:tx>
          <c:layout/>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3821560"/>
        <c:crosses val="autoZero"/>
        <c:crossBetween val="midCat"/>
      </c:valAx>
      <c:valAx>
        <c:axId val="-2133821560"/>
        <c:scaling>
          <c:orientation val="minMax"/>
          <c:max val="100.0"/>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sz="2000"/>
                </a:pPr>
                <a:r>
                  <a:rPr lang="en-US" sz="2000"/>
                  <a:t>w area (#)</a:t>
                </a:r>
              </a:p>
            </c:rich>
          </c:tx>
          <c:layout/>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0378040"/>
        <c:crosses val="autoZero"/>
        <c:crossBetween val="midCat"/>
      </c:valAx>
      <c:spPr>
        <a:noFill/>
        <a:ln>
          <a:noFill/>
        </a:ln>
        <a:effectLst/>
      </c:spPr>
    </c:plotArea>
    <c:plotVisOnly val="1"/>
    <c:dispBlanksAs val="gap"/>
    <c:showDLblsOverMax val="0"/>
  </c:chart>
  <c:spPr>
    <a:solidFill>
      <a:schemeClr val="bg1"/>
    </a:solidFill>
    <a:ln w="9525" cap="flat" cmpd="sng" algn="ctr">
      <a:solidFill>
        <a:srgbClr val="DE6225"/>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i="1"/>
              <a:t>slope of regression = 3.2</a:t>
            </a:r>
          </a:p>
        </c:rich>
      </c:tx>
      <c:layout/>
      <c:overlay val="0"/>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tablecpqcrv!$A$39:$A$44</c:f>
              <c:numCache>
                <c:formatCode>General</c:formatCode>
                <c:ptCount val="6"/>
                <c:pt idx="0">
                  <c:v>2.5</c:v>
                </c:pt>
                <c:pt idx="1">
                  <c:v>5.0</c:v>
                </c:pt>
                <c:pt idx="2">
                  <c:v>7.5</c:v>
                </c:pt>
                <c:pt idx="3">
                  <c:v>10.0</c:v>
                </c:pt>
              </c:numCache>
            </c:numRef>
          </c:xVal>
          <c:yVal>
            <c:numRef>
              <c:f>tablecpqcrv!$B$39:$B$44</c:f>
              <c:numCache>
                <c:formatCode>General</c:formatCode>
                <c:ptCount val="6"/>
                <c:pt idx="0">
                  <c:v>232.0</c:v>
                </c:pt>
                <c:pt idx="1">
                  <c:v>228.0</c:v>
                </c:pt>
                <c:pt idx="2">
                  <c:v>272.0</c:v>
                </c:pt>
                <c:pt idx="3">
                  <c:v>228.0</c:v>
                </c:pt>
              </c:numCache>
            </c:numRef>
          </c:yVal>
          <c:smooth val="0"/>
        </c:ser>
        <c:dLbls>
          <c:showLegendKey val="0"/>
          <c:showVal val="0"/>
          <c:showCatName val="0"/>
          <c:showSerName val="0"/>
          <c:showPercent val="0"/>
          <c:showBubbleSize val="0"/>
        </c:dLbls>
        <c:axId val="-2069380680"/>
        <c:axId val="-2118447080"/>
      </c:scatterChart>
      <c:valAx>
        <c:axId val="-2069380680"/>
        <c:scaling>
          <c:orientation val="minMax"/>
        </c:scaling>
        <c:delete val="0"/>
        <c:axPos val="b"/>
        <c:majorGridlines>
          <c:spPr>
            <a:ln w="9525" cap="flat" cmpd="sng" algn="ctr">
              <a:solidFill>
                <a:schemeClr val="tx1">
                  <a:lumMod val="15000"/>
                  <a:lumOff val="85000"/>
                </a:schemeClr>
              </a:solidFill>
              <a:round/>
            </a:ln>
            <a:effectLst/>
          </c:spPr>
        </c:majorGridlines>
        <c:title>
          <c:tx>
            <c:rich>
              <a:bodyPr/>
              <a:lstStyle/>
              <a:p>
                <a:pPr>
                  <a:defRPr sz="2000"/>
                </a:pPr>
                <a:r>
                  <a:rPr lang="en-US" sz="2000"/>
                  <a:t>cold pool</a:t>
                </a:r>
                <a:r>
                  <a:rPr lang="en-US" sz="2000" baseline="0"/>
                  <a:t> deficit (K)</a:t>
                </a:r>
                <a:endParaRPr lang="en-US" sz="2000"/>
              </a:p>
            </c:rich>
          </c:tx>
          <c:layout/>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8447080"/>
        <c:crosses val="autoZero"/>
        <c:crossBetween val="midCat"/>
      </c:valAx>
      <c:valAx>
        <c:axId val="-2118447080"/>
        <c:scaling>
          <c:orientation val="minMax"/>
          <c:min val="0.0"/>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sz="2000"/>
                  <a:t>w area (#)</a:t>
                </a:r>
              </a:p>
            </c:rich>
          </c:tx>
          <c:layout/>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9380680"/>
        <c:crosses val="autoZero"/>
        <c:crossBetween val="midCat"/>
      </c:valAx>
      <c:spPr>
        <a:noFill/>
        <a:ln>
          <a:noFill/>
        </a:ln>
        <a:effectLst/>
      </c:spPr>
    </c:plotArea>
    <c:plotVisOnly val="1"/>
    <c:dispBlanksAs val="gap"/>
    <c:showDLblsOverMax val="0"/>
  </c:chart>
  <c:spPr>
    <a:solidFill>
      <a:schemeClr val="bg1"/>
    </a:solidFill>
    <a:ln w="9525" cap="flat" cmpd="sng" algn="ctr">
      <a:solidFill>
        <a:srgbClr val="DE6225"/>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i="1"/>
              <a:t>slope of</a:t>
            </a:r>
            <a:r>
              <a:rPr lang="en-US" i="1" baseline="0"/>
              <a:t> regression = 10.1 </a:t>
            </a:r>
            <a:endParaRPr lang="en-US" i="1"/>
          </a:p>
        </c:rich>
      </c:tx>
      <c:layout/>
      <c:overlay val="0"/>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tablecpqcrv!$A$39:$A$44</c:f>
              <c:numCache>
                <c:formatCode>General</c:formatCode>
                <c:ptCount val="6"/>
                <c:pt idx="0">
                  <c:v>5.0</c:v>
                </c:pt>
                <c:pt idx="1">
                  <c:v>10.0</c:v>
                </c:pt>
                <c:pt idx="2">
                  <c:v>15.0</c:v>
                </c:pt>
                <c:pt idx="3">
                  <c:v>20.0</c:v>
                </c:pt>
                <c:pt idx="4">
                  <c:v>25.0</c:v>
                </c:pt>
              </c:numCache>
            </c:numRef>
          </c:xVal>
          <c:yVal>
            <c:numRef>
              <c:f>tablecpqcrv!$B$39:$B$44</c:f>
              <c:numCache>
                <c:formatCode>General</c:formatCode>
                <c:ptCount val="6"/>
                <c:pt idx="0">
                  <c:v>14.0</c:v>
                </c:pt>
                <c:pt idx="1">
                  <c:v>58.0</c:v>
                </c:pt>
                <c:pt idx="2">
                  <c:v>39.0</c:v>
                </c:pt>
                <c:pt idx="3">
                  <c:v>59.0</c:v>
                </c:pt>
                <c:pt idx="4">
                  <c:v>64.0</c:v>
                </c:pt>
              </c:numCache>
            </c:numRef>
          </c:yVal>
          <c:smooth val="0"/>
        </c:ser>
        <c:dLbls>
          <c:showLegendKey val="0"/>
          <c:showVal val="0"/>
          <c:showCatName val="0"/>
          <c:showSerName val="0"/>
          <c:showPercent val="0"/>
          <c:showBubbleSize val="0"/>
        </c:dLbls>
        <c:axId val="-2069709912"/>
        <c:axId val="-2069701256"/>
      </c:scatterChart>
      <c:valAx>
        <c:axId val="-2069709912"/>
        <c:scaling>
          <c:orientation val="minMax"/>
        </c:scaling>
        <c:delete val="0"/>
        <c:axPos val="b"/>
        <c:majorGridlines>
          <c:spPr>
            <a:ln w="9525" cap="flat" cmpd="sng" algn="ctr">
              <a:solidFill>
                <a:schemeClr val="tx1">
                  <a:lumMod val="15000"/>
                  <a:lumOff val="85000"/>
                </a:schemeClr>
              </a:solidFill>
              <a:round/>
            </a:ln>
            <a:effectLst/>
          </c:spPr>
        </c:majorGridlines>
        <c:title>
          <c:tx>
            <c:rich>
              <a:bodyPr/>
              <a:lstStyle/>
              <a:p>
                <a:pPr>
                  <a:defRPr sz="2000"/>
                </a:pPr>
                <a:r>
                  <a:rPr lang="en-US" sz="2000" dirty="0"/>
                  <a:t>straight hodograph</a:t>
                </a:r>
                <a:r>
                  <a:rPr lang="en-US" sz="2000" baseline="0" dirty="0"/>
                  <a:t> </a:t>
                </a:r>
                <a:r>
                  <a:rPr lang="en-US" sz="2000" baseline="0" dirty="0" err="1" smtClean="0"/>
                  <a:t>u</a:t>
                </a:r>
                <a:r>
                  <a:rPr lang="en-US" sz="2000" baseline="-25000" dirty="0" err="1" smtClean="0"/>
                  <a:t>max</a:t>
                </a:r>
                <a:endParaRPr lang="en-US" sz="2000" dirty="0"/>
              </a:p>
            </c:rich>
          </c:tx>
          <c:layout/>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9701256"/>
        <c:crosses val="autoZero"/>
        <c:crossBetween val="midCat"/>
      </c:valAx>
      <c:valAx>
        <c:axId val="-2069701256"/>
        <c:scaling>
          <c:orientation val="minMax"/>
          <c:max val="100.0"/>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sz="2000"/>
                  <a:t>w area (#)</a:t>
                </a:r>
              </a:p>
            </c:rich>
          </c:tx>
          <c:layout/>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9709912"/>
        <c:crosses val="autoZero"/>
        <c:crossBetween val="midCat"/>
      </c:valAx>
      <c:spPr>
        <a:noFill/>
        <a:ln>
          <a:noFill/>
        </a:ln>
        <a:effectLst/>
      </c:spPr>
    </c:plotArea>
    <c:plotVisOnly val="1"/>
    <c:dispBlanksAs val="gap"/>
    <c:showDLblsOverMax val="0"/>
  </c:chart>
  <c:spPr>
    <a:solidFill>
      <a:schemeClr val="bg1"/>
    </a:solidFill>
    <a:ln w="9525" cap="flat" cmpd="sng" algn="ctr">
      <a:solidFill>
        <a:srgbClr val="DE6225"/>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i="1"/>
              <a:t>slope of regression = 111.6</a:t>
            </a:r>
          </a:p>
        </c:rich>
      </c:tx>
      <c:layout/>
      <c:overlay val="0"/>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tablecpqcrv!$A$39:$A$44</c:f>
              <c:numCache>
                <c:formatCode>General</c:formatCode>
                <c:ptCount val="6"/>
                <c:pt idx="0">
                  <c:v>6.0</c:v>
                </c:pt>
                <c:pt idx="1">
                  <c:v>8.0</c:v>
                </c:pt>
                <c:pt idx="2">
                  <c:v>10.0</c:v>
                </c:pt>
                <c:pt idx="3">
                  <c:v>12.0</c:v>
                </c:pt>
                <c:pt idx="4">
                  <c:v>14.0</c:v>
                </c:pt>
              </c:numCache>
            </c:numRef>
          </c:xVal>
          <c:yVal>
            <c:numRef>
              <c:f>tablecpqcrv!$B$39:$B$44</c:f>
              <c:numCache>
                <c:formatCode>General</c:formatCode>
                <c:ptCount val="6"/>
                <c:pt idx="0">
                  <c:v>149.0</c:v>
                </c:pt>
                <c:pt idx="1">
                  <c:v>161.0</c:v>
                </c:pt>
                <c:pt idx="2">
                  <c:v>298.0</c:v>
                </c:pt>
                <c:pt idx="3">
                  <c:v>369.0</c:v>
                </c:pt>
                <c:pt idx="4">
                  <c:v>603.0</c:v>
                </c:pt>
              </c:numCache>
            </c:numRef>
          </c:yVal>
          <c:smooth val="0"/>
        </c:ser>
        <c:dLbls>
          <c:showLegendKey val="0"/>
          <c:showVal val="0"/>
          <c:showCatName val="0"/>
          <c:showSerName val="0"/>
          <c:showPercent val="0"/>
          <c:showBubbleSize val="0"/>
        </c:dLbls>
        <c:axId val="-2119197400"/>
        <c:axId val="-2068971384"/>
      </c:scatterChart>
      <c:valAx>
        <c:axId val="-2119197400"/>
        <c:scaling>
          <c:orientation val="minMax"/>
        </c:scaling>
        <c:delete val="0"/>
        <c:axPos val="b"/>
        <c:majorGridlines>
          <c:spPr>
            <a:ln w="9525" cap="flat" cmpd="sng" algn="ctr">
              <a:solidFill>
                <a:schemeClr val="tx1">
                  <a:lumMod val="15000"/>
                  <a:lumOff val="85000"/>
                </a:schemeClr>
              </a:solidFill>
              <a:round/>
            </a:ln>
            <a:effectLst/>
          </c:spPr>
        </c:majorGridlines>
        <c:title>
          <c:tx>
            <c:rich>
              <a:bodyPr/>
              <a:lstStyle/>
              <a:p>
                <a:pPr>
                  <a:defRPr sz="2000"/>
                </a:pPr>
                <a:r>
                  <a:rPr lang="en-US" sz="2000" dirty="0"/>
                  <a:t>curved hodograph</a:t>
                </a:r>
                <a:r>
                  <a:rPr lang="en-US" sz="2000" baseline="0" dirty="0"/>
                  <a:t> </a:t>
                </a:r>
                <a:r>
                  <a:rPr lang="en-US" sz="2000" baseline="0" dirty="0" smtClean="0"/>
                  <a:t>u</a:t>
                </a:r>
                <a:r>
                  <a:rPr lang="en-US" sz="2000" baseline="-25000" dirty="0" smtClean="0"/>
                  <a:t>0</a:t>
                </a:r>
                <a:endParaRPr lang="en-US" sz="2000" dirty="0"/>
              </a:p>
            </c:rich>
          </c:tx>
          <c:layout/>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971384"/>
        <c:crosses val="autoZero"/>
        <c:crossBetween val="midCat"/>
      </c:valAx>
      <c:valAx>
        <c:axId val="-20689713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sz="2000"/>
                </a:pPr>
                <a:r>
                  <a:rPr lang="en-US" sz="2000"/>
                  <a:t>w area (#)</a:t>
                </a:r>
              </a:p>
            </c:rich>
          </c:tx>
          <c:layout/>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9197400"/>
        <c:crosses val="autoZero"/>
        <c:crossBetween val="midCat"/>
      </c:valAx>
      <c:spPr>
        <a:noFill/>
        <a:ln>
          <a:noFill/>
        </a:ln>
        <a:effectLst/>
      </c:spPr>
    </c:plotArea>
    <c:plotVisOnly val="1"/>
    <c:dispBlanksAs val="gap"/>
    <c:showDLblsOverMax val="0"/>
  </c:chart>
  <c:spPr>
    <a:solidFill>
      <a:schemeClr val="bg1"/>
    </a:solidFill>
    <a:ln w="9525" cap="flat" cmpd="sng" algn="ctr">
      <a:solidFill>
        <a:srgbClr val="DE6225"/>
      </a:solidFill>
      <a:round/>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A91F10-F105-F240-BB11-F3B689646099}" type="datetimeFigureOut">
              <a:rPr lang="en-US" smtClean="0"/>
              <a:pPr/>
              <a:t>5/2/16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313593-E61B-054B-81C4-FAE256538AED}" type="slidenum">
              <a:rPr lang="en-US" smtClean="0"/>
              <a:pPr/>
              <a:t>‹#›</a:t>
            </a:fld>
            <a:endParaRPr lang="en-US"/>
          </a:p>
        </p:txBody>
      </p:sp>
    </p:spTree>
    <p:extLst>
      <p:ext uri="{BB962C8B-B14F-4D97-AF65-F5344CB8AC3E}">
        <p14:creationId xmlns:p14="http://schemas.microsoft.com/office/powerpoint/2010/main" val="1034126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a:latin typeface="+mn-lt"/>
                <a:ea typeface="+mn-ea"/>
                <a:cs typeface="+mn-cs"/>
              </a:defRPr>
            </a:lvl1pPr>
          </a:lstStyle>
          <a:p>
            <a:pPr>
              <a:defRPr/>
            </a:pPr>
            <a:fld id="{39B9E5EC-0846-6941-8703-CD90130FC354}" type="datetime1">
              <a:rPr lang="en-US"/>
              <a:pPr>
                <a:defRPr/>
              </a:pPr>
              <a:t>5/2/16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a:latin typeface="+mn-lt"/>
                <a:ea typeface="+mn-ea"/>
                <a:cs typeface="+mn-cs"/>
              </a:defRPr>
            </a:lvl1pPr>
          </a:lstStyle>
          <a:p>
            <a:pPr>
              <a:defRPr/>
            </a:pPr>
            <a:fld id="{572C3E04-EAED-7A4D-B838-0B5ADB0969A6}" type="slidenum">
              <a:rPr lang="en-US"/>
              <a:pPr>
                <a:defRPr/>
              </a:pPr>
              <a:t>‹#›</a:t>
            </a:fld>
            <a:endParaRPr lang="en-US"/>
          </a:p>
        </p:txBody>
      </p:sp>
    </p:spTree>
    <p:extLst>
      <p:ext uri="{BB962C8B-B14F-4D97-AF65-F5344CB8AC3E}">
        <p14:creationId xmlns:p14="http://schemas.microsoft.com/office/powerpoint/2010/main" val="8383718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pitchFamily="-107" charset="-128"/>
              <a:cs typeface="ＭＳ Ｐゴシック" pitchFamily="-107" charset="-128"/>
            </a:endParaRPr>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2193925" fontAlgn="base">
              <a:spcBef>
                <a:spcPct val="0"/>
              </a:spcBef>
              <a:spcAft>
                <a:spcPct val="0"/>
              </a:spcAft>
              <a:defRPr/>
            </a:pPr>
            <a:fld id="{5EECD738-4B14-F841-9471-716CEC54BDFE}" type="slidenum">
              <a:rPr lang="en-US" smtClean="0">
                <a:ea typeface="ＭＳ Ｐゴシック" pitchFamily="-108" charset="-128"/>
                <a:cs typeface="ＭＳ Ｐゴシック" pitchFamily="-108" charset="-128"/>
              </a:rPr>
              <a:pPr defTabSz="2193925" fontAlgn="base">
                <a:spcBef>
                  <a:spcPct val="0"/>
                </a:spcBef>
                <a:spcAft>
                  <a:spcPct val="0"/>
                </a:spcAft>
                <a:defRPr/>
              </a:pPr>
              <a:t>1</a:t>
            </a:fld>
            <a:endParaRPr lang="en-US" smtClean="0">
              <a:ea typeface="ＭＳ Ｐゴシック" pitchFamily="-108" charset="-128"/>
              <a:cs typeface="ＭＳ Ｐゴシック" pitchFamily="-10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D9B0DC0-DEB6-5245-9786-81835CA7B236}" type="datetime1">
              <a:rPr lang="en-US"/>
              <a:pPr>
                <a:defRPr/>
              </a:pPr>
              <a:t>5/2/16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0CB6CD-A896-034E-886C-9AD73162554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FE152F3-A628-174C-B1C5-D7957B5E1D38}" type="datetime1">
              <a:rPr lang="en-US"/>
              <a:pPr>
                <a:defRPr/>
              </a:pPr>
              <a:t>5/2/16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FCF62F-1C22-F342-AEF6-5751E4D1B1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745D483-D49F-FF4D-A9BE-F07770943FEC}" type="datetime1">
              <a:rPr lang="en-US"/>
              <a:pPr>
                <a:defRPr/>
              </a:pPr>
              <a:t>5/2/16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774BD7-0588-6F4B-AC48-26B402219A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E7EE88-36B3-3346-BBA2-F431CBED7E14}" type="datetime1">
              <a:rPr lang="en-US"/>
              <a:pPr>
                <a:defRPr/>
              </a:pPr>
              <a:t>5/2/16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E96FE8-16DA-394E-A83E-4578336391C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7DEA6E3-440A-4444-BB11-7B989A77FD77}" type="datetime1">
              <a:rPr lang="en-US"/>
              <a:pPr>
                <a:defRPr/>
              </a:pPr>
              <a:t>5/2/16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5C8EF9-EBE1-BB4A-BC45-FEB94B053A1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0F24EE3-BE6B-6F40-8449-0EE688B334C3}" type="datetime1">
              <a:rPr lang="en-US"/>
              <a:pPr>
                <a:defRPr/>
              </a:pPr>
              <a:t>5/2/16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40A0E92-9676-0646-8393-C6A11532230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EB25384-CBCF-B646-AF0F-35BE8D53D802}" type="datetime1">
              <a:rPr lang="en-US"/>
              <a:pPr>
                <a:defRPr/>
              </a:pPr>
              <a:t>5/2/16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A81054D-299A-2D4B-A58E-B6B2DCDDC9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FC97E24-7DE0-2049-B283-98D5EA78F8EA}" type="datetime1">
              <a:rPr lang="en-US"/>
              <a:pPr>
                <a:defRPr/>
              </a:pPr>
              <a:t>5/2/16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CC60871-0703-CC4C-A829-D75B00D0A2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D595BF-B042-E74D-B532-F84F734A770B}" type="datetime1">
              <a:rPr lang="en-US"/>
              <a:pPr>
                <a:defRPr/>
              </a:pPr>
              <a:t>5/2/16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FE51F58-CED8-114E-989B-FAB78C4990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E1BB32-3A3A-1442-B647-28E14D9E02CB}" type="datetime1">
              <a:rPr lang="en-US"/>
              <a:pPr>
                <a:defRPr/>
              </a:pPr>
              <a:t>5/2/16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6AC1B3-1A4E-1147-990C-E994497E56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EE6D99-5BC1-9447-9734-C2AA085436E8}" type="datetime1">
              <a:rPr lang="en-US"/>
              <a:pPr>
                <a:defRPr/>
              </a:pPr>
              <a:t>5/2/16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B73B32-3A11-C34E-B587-0381224FDA0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3999">
              <a:srgbClr val="FFFFFF"/>
            </a:gs>
            <a:gs pos="100000">
              <a:srgbClr val="5771A1"/>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3925" y="1317625"/>
            <a:ext cx="39503350"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2193925" y="7680325"/>
            <a:ext cx="39503350" cy="21724938"/>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3925" y="30510163"/>
            <a:ext cx="10242550" cy="1752600"/>
          </a:xfrm>
          <a:prstGeom prst="rect">
            <a:avLst/>
          </a:prstGeom>
        </p:spPr>
        <p:txBody>
          <a:bodyPr vert="horz" lIns="438912" tIns="219456" rIns="438912" bIns="219456" rtlCol="0" anchor="ctr"/>
          <a:lstStyle>
            <a:lvl1pPr algn="l" defTabSz="2194560" fontAlgn="auto">
              <a:spcBef>
                <a:spcPts val="0"/>
              </a:spcBef>
              <a:spcAft>
                <a:spcPts val="0"/>
              </a:spcAft>
              <a:defRPr sz="5800">
                <a:solidFill>
                  <a:schemeClr val="tx1">
                    <a:tint val="75000"/>
                  </a:schemeClr>
                </a:solidFill>
                <a:latin typeface="+mn-lt"/>
                <a:ea typeface="+mn-ea"/>
                <a:cs typeface="+mn-cs"/>
              </a:defRPr>
            </a:lvl1pPr>
          </a:lstStyle>
          <a:p>
            <a:pPr>
              <a:defRPr/>
            </a:pPr>
            <a:fld id="{7D63A7D0-97BF-1846-9583-B99EC1CA1C7E}" type="datetime1">
              <a:rPr lang="en-US"/>
              <a:pPr>
                <a:defRPr/>
              </a:pPr>
              <a:t>5/2/16</a:t>
            </a:fld>
            <a:endParaRPr lang="en-US"/>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lIns="438912" tIns="219456" rIns="438912" bIns="219456" rtlCol="0" anchor="ctr"/>
          <a:lstStyle>
            <a:lvl1pPr algn="ctr" defTabSz="2194560" fontAlgn="auto">
              <a:spcBef>
                <a:spcPts val="0"/>
              </a:spcBef>
              <a:spcAft>
                <a:spcPts val="0"/>
              </a:spcAft>
              <a:defRPr sz="58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lIns="438912" tIns="219456" rIns="438912" bIns="219456" rtlCol="0" anchor="ctr"/>
          <a:lstStyle>
            <a:lvl1pPr algn="r" defTabSz="2194560" fontAlgn="auto">
              <a:spcBef>
                <a:spcPts val="0"/>
              </a:spcBef>
              <a:spcAft>
                <a:spcPts val="0"/>
              </a:spcAft>
              <a:defRPr sz="5800">
                <a:solidFill>
                  <a:schemeClr val="tx1">
                    <a:tint val="75000"/>
                  </a:schemeClr>
                </a:solidFill>
                <a:latin typeface="+mn-lt"/>
                <a:ea typeface="+mn-ea"/>
                <a:cs typeface="+mn-cs"/>
              </a:defRPr>
            </a:lvl1pPr>
          </a:lstStyle>
          <a:p>
            <a:pPr>
              <a:defRPr/>
            </a:pPr>
            <a:fld id="{B063F8FF-54E3-2749-9438-DED0CB1485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1" fontAlgn="base" hangingPunct="1">
        <a:spcBef>
          <a:spcPct val="0"/>
        </a:spcBef>
        <a:spcAft>
          <a:spcPct val="0"/>
        </a:spcAft>
        <a:defRPr sz="21100" kern="1200">
          <a:solidFill>
            <a:schemeClr val="tx1"/>
          </a:solidFill>
          <a:latin typeface="+mj-lt"/>
          <a:ea typeface="ＭＳ Ｐゴシック" pitchFamily="-108" charset="-128"/>
          <a:cs typeface="ＭＳ Ｐゴシック" pitchFamily="-108" charset="-128"/>
        </a:defRPr>
      </a:lvl1pPr>
      <a:lvl2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2pPr>
      <a:lvl3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3pPr>
      <a:lvl4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4pPr>
      <a:lvl5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5pPr>
      <a:lvl6pPr marL="4572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6pPr>
      <a:lvl7pPr marL="9144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7pPr>
      <a:lvl8pPr marL="13716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8pPr>
      <a:lvl9pPr marL="18288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9pPr>
    </p:titleStyle>
    <p:bodyStyle>
      <a:lvl1pPr marL="1644650" indent="-1644650" algn="l" defTabSz="2193925" rtl="0" eaLnBrk="1" fontAlgn="base" hangingPunct="1">
        <a:spcBef>
          <a:spcPct val="20000"/>
        </a:spcBef>
        <a:spcAft>
          <a:spcPct val="0"/>
        </a:spcAft>
        <a:buFont typeface="Arial" pitchFamily="-107" charset="0"/>
        <a:buChar char="•"/>
        <a:defRPr sz="15400" kern="1200">
          <a:solidFill>
            <a:schemeClr val="tx1"/>
          </a:solidFill>
          <a:latin typeface="+mn-lt"/>
          <a:ea typeface="ＭＳ Ｐゴシック" pitchFamily="-108" charset="-128"/>
          <a:cs typeface="ＭＳ Ｐゴシック" pitchFamily="-108" charset="-128"/>
        </a:defRPr>
      </a:lvl1pPr>
      <a:lvl2pPr marL="3565525" indent="-1371600" algn="l" defTabSz="2193925" rtl="0" eaLnBrk="1" fontAlgn="base" hangingPunct="1">
        <a:spcBef>
          <a:spcPct val="20000"/>
        </a:spcBef>
        <a:spcAft>
          <a:spcPct val="0"/>
        </a:spcAft>
        <a:buFont typeface="Arial" pitchFamily="-107" charset="0"/>
        <a:buChar char="–"/>
        <a:defRPr sz="13400" kern="1200">
          <a:solidFill>
            <a:schemeClr val="tx1"/>
          </a:solidFill>
          <a:latin typeface="+mn-lt"/>
          <a:ea typeface="ＭＳ Ｐゴシック" pitchFamily="-108" charset="-128"/>
          <a:cs typeface="+mn-cs"/>
        </a:defRPr>
      </a:lvl2pPr>
      <a:lvl3pPr marL="5486400" indent="-1096963" algn="l" defTabSz="2193925" rtl="0" eaLnBrk="1" fontAlgn="base" hangingPunct="1">
        <a:spcBef>
          <a:spcPct val="20000"/>
        </a:spcBef>
        <a:spcAft>
          <a:spcPct val="0"/>
        </a:spcAft>
        <a:buFont typeface="Arial" pitchFamily="-107" charset="0"/>
        <a:buChar char="•"/>
        <a:defRPr sz="11500" kern="1200">
          <a:solidFill>
            <a:schemeClr val="tx1"/>
          </a:solidFill>
          <a:latin typeface="+mn-lt"/>
          <a:ea typeface="ＭＳ Ｐゴシック" pitchFamily="-108" charset="-128"/>
          <a:cs typeface="+mn-cs"/>
        </a:defRPr>
      </a:lvl3pPr>
      <a:lvl4pPr marL="7680325" indent="-1096963" algn="l" defTabSz="2193925" rtl="0" eaLnBrk="1" fontAlgn="base" hangingPunct="1">
        <a:spcBef>
          <a:spcPct val="20000"/>
        </a:spcBef>
        <a:spcAft>
          <a:spcPct val="0"/>
        </a:spcAft>
        <a:buFont typeface="Arial" pitchFamily="-107" charset="0"/>
        <a:buChar char="–"/>
        <a:defRPr sz="9600" kern="1200">
          <a:solidFill>
            <a:schemeClr val="tx1"/>
          </a:solidFill>
          <a:latin typeface="+mn-lt"/>
          <a:ea typeface="ＭＳ Ｐゴシック" pitchFamily="-108" charset="-128"/>
          <a:cs typeface="+mn-cs"/>
        </a:defRPr>
      </a:lvl4pPr>
      <a:lvl5pPr marL="9874250" indent="-1096963" algn="l" defTabSz="2193925" rtl="0" eaLnBrk="1" fontAlgn="base" hangingPunct="1">
        <a:spcBef>
          <a:spcPct val="20000"/>
        </a:spcBef>
        <a:spcAft>
          <a:spcPct val="0"/>
        </a:spcAft>
        <a:buFont typeface="Arial" pitchFamily="-107" charset="0"/>
        <a:buChar char="»"/>
        <a:defRPr sz="9600" kern="1200">
          <a:solidFill>
            <a:schemeClr val="tx1"/>
          </a:solidFill>
          <a:latin typeface="+mn-lt"/>
          <a:ea typeface="ＭＳ Ｐゴシック" pitchFamily="-108" charset="-128"/>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5.xml"/><Relationship Id="rId12" Type="http://schemas.openxmlformats.org/officeDocument/2006/relationships/chart" Target="../charts/chart6.xml"/><Relationship Id="rId13" Type="http://schemas.openxmlformats.org/officeDocument/2006/relationships/image" Target="../media/image5.png"/><Relationship Id="rId1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chart" Target="../charts/chart1.xml"/><Relationship Id="rId8" Type="http://schemas.openxmlformats.org/officeDocument/2006/relationships/chart" Target="../charts/chart2.xml"/><Relationship Id="rId9" Type="http://schemas.openxmlformats.org/officeDocument/2006/relationships/chart" Target="../charts/chart3.xml"/><Relationship Id="rId10"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a:off x="0" y="4114800"/>
            <a:ext cx="43891200" cy="1588"/>
          </a:xfrm>
          <a:prstGeom prst="line">
            <a:avLst/>
          </a:prstGeom>
          <a:ln w="76200" cap="flat" cmpd="sng" algn="ctr">
            <a:solidFill>
              <a:schemeClr val="bg1"/>
            </a:solidFill>
            <a:prstDash val="solid"/>
            <a:round/>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4340" name="TextBox 93"/>
          <p:cNvSpPr txBox="1">
            <a:spLocks noChangeArrowheads="1"/>
          </p:cNvSpPr>
          <p:nvPr/>
        </p:nvSpPr>
        <p:spPr bwMode="auto">
          <a:xfrm>
            <a:off x="587829" y="152400"/>
            <a:ext cx="30958971" cy="4093428"/>
          </a:xfrm>
          <a:prstGeom prst="rect">
            <a:avLst/>
          </a:prstGeom>
          <a:noFill/>
          <a:ln w="9525">
            <a:noFill/>
            <a:miter lim="800000"/>
            <a:headEnd/>
            <a:tailEnd/>
          </a:ln>
        </p:spPr>
        <p:txBody>
          <a:bodyPr wrap="square">
            <a:prstTxWarp prst="textNoShape">
              <a:avLst/>
            </a:prstTxWarp>
            <a:spAutoFit/>
          </a:bodyPr>
          <a:lstStyle/>
          <a:p>
            <a:pPr algn="ctr"/>
            <a:r>
              <a:rPr lang="en-US" sz="8000" dirty="0" smtClean="0">
                <a:solidFill>
                  <a:srgbClr val="052754"/>
                </a:solidFill>
                <a:latin typeface="Arial Black" pitchFamily="-107" charset="0"/>
              </a:rPr>
              <a:t>Controls on the Widths of Intense Convective Updrafts</a:t>
            </a:r>
            <a:endParaRPr lang="en-US" sz="8000" dirty="0">
              <a:solidFill>
                <a:srgbClr val="052754"/>
              </a:solidFill>
              <a:latin typeface="Arial Black" pitchFamily="-107" charset="0"/>
            </a:endParaRPr>
          </a:p>
          <a:p>
            <a:pPr algn="ctr"/>
            <a:r>
              <a:rPr lang="en-US" sz="6600" dirty="0" smtClean="0">
                <a:solidFill>
                  <a:srgbClr val="052754"/>
                </a:solidFill>
                <a:latin typeface="+mn-lt"/>
              </a:rPr>
              <a:t>R. J. Trapp, G. R. Marion, S. G. Lasher-Trapp, S. Nesbitt</a:t>
            </a:r>
            <a:endParaRPr lang="en-US" sz="6600" baseline="30000" dirty="0" smtClean="0">
              <a:solidFill>
                <a:srgbClr val="052754"/>
              </a:solidFill>
              <a:latin typeface="+mn-lt"/>
            </a:endParaRPr>
          </a:p>
          <a:p>
            <a:pPr algn="ctr"/>
            <a:r>
              <a:rPr lang="en-US" sz="6000" dirty="0" smtClean="0">
                <a:solidFill>
                  <a:srgbClr val="052754"/>
                </a:solidFill>
                <a:latin typeface="+mn-lt"/>
              </a:rPr>
              <a:t>University of Illinois at Urbana-Champaign</a:t>
            </a:r>
          </a:p>
          <a:p>
            <a:pPr algn="ctr"/>
            <a:r>
              <a:rPr lang="en-US" sz="5400" dirty="0" smtClean="0">
                <a:solidFill>
                  <a:srgbClr val="052754"/>
                </a:solidFill>
                <a:latin typeface="+mn-lt"/>
              </a:rPr>
              <a:t>DOE award </a:t>
            </a:r>
            <a:r>
              <a:rPr lang="en-US" sz="5400" dirty="0"/>
              <a:t>DE-SC0014101</a:t>
            </a:r>
            <a:endParaRPr lang="en-US" sz="5400" dirty="0" smtClean="0">
              <a:solidFill>
                <a:srgbClr val="052754"/>
              </a:solidFill>
              <a:latin typeface="+mn-lt"/>
            </a:endParaRPr>
          </a:p>
        </p:txBody>
      </p:sp>
      <p:sp>
        <p:nvSpPr>
          <p:cNvPr id="14344" name="Rectangle 29"/>
          <p:cNvSpPr>
            <a:spLocks noChangeArrowheads="1"/>
          </p:cNvSpPr>
          <p:nvPr/>
        </p:nvSpPr>
        <p:spPr bwMode="auto">
          <a:xfrm>
            <a:off x="587829" y="4495801"/>
            <a:ext cx="19202400" cy="8261508"/>
          </a:xfrm>
          <a:prstGeom prst="rect">
            <a:avLst/>
          </a:prstGeom>
          <a:solidFill>
            <a:schemeClr val="bg1">
              <a:alpha val="70000"/>
            </a:schemeClr>
          </a:solidFill>
          <a:ln w="38100" cmpd="dbl">
            <a:solidFill>
              <a:srgbClr val="DE6225"/>
            </a:solidFill>
            <a:miter lim="800000"/>
            <a:headEnd/>
            <a:tailEnd/>
          </a:ln>
        </p:spPr>
        <p:txBody>
          <a:bodyPr lIns="360000" tIns="228600" rIns="360000" bIns="360000">
            <a:prstTxWarp prst="textNoShape">
              <a:avLst/>
            </a:prstTxWarp>
          </a:bodyPr>
          <a:lstStyle/>
          <a:p>
            <a:pPr algn="ctr">
              <a:spcBef>
                <a:spcPct val="50000"/>
              </a:spcBef>
            </a:pPr>
            <a:r>
              <a:rPr lang="en-GB" sz="7200" b="1" cap="small" dirty="0" smtClean="0">
                <a:solidFill>
                  <a:srgbClr val="DE6225"/>
                </a:solidFill>
              </a:rPr>
              <a:t>Introduction</a:t>
            </a:r>
            <a:endParaRPr lang="en-GB" sz="7200" b="1" cap="small" dirty="0">
              <a:solidFill>
                <a:srgbClr val="DE6225"/>
              </a:solidFill>
            </a:endParaRPr>
          </a:p>
          <a:p>
            <a:pPr marL="236538" indent="-236538" algn="just">
              <a:spcAft>
                <a:spcPts val="1800"/>
              </a:spcAft>
              <a:buFont typeface="Arial"/>
              <a:buChar char="•"/>
            </a:pPr>
            <a:r>
              <a:rPr lang="en-US" sz="3600" i="1" dirty="0" smtClean="0"/>
              <a:t>A strong relationship between the size and intensity of the updraft, downdraft, and surface-based cold pool within a precipitating convective cloud can be demonstrated with numerical models and explained using basic physical arguments. </a:t>
            </a:r>
            <a:r>
              <a:rPr lang="en-US" sz="3600" i="1" dirty="0" smtClean="0">
                <a:solidFill>
                  <a:srgbClr val="052754"/>
                </a:solidFill>
              </a:rPr>
              <a:t>A relationship between the cold pool and the initiation of new convective updrafts is also readily demonstrated and explained.  </a:t>
            </a:r>
          </a:p>
          <a:p>
            <a:pPr marL="236538" indent="-236538" algn="just">
              <a:spcAft>
                <a:spcPts val="1800"/>
              </a:spcAft>
              <a:buFont typeface="Arial"/>
              <a:buChar char="•"/>
            </a:pPr>
            <a:r>
              <a:rPr lang="en-US" sz="3600" i="1" dirty="0" smtClean="0"/>
              <a:t>What is less clear is how the cold pool characteristics modulate the size and intensity of this new updraft.  </a:t>
            </a:r>
            <a:r>
              <a:rPr lang="en-US" sz="3600" i="1" dirty="0"/>
              <a:t>T</a:t>
            </a:r>
            <a:r>
              <a:rPr lang="en-US" sz="3600" i="1" dirty="0" smtClean="0"/>
              <a:t>he size, or horizontal area, of a convective updraft is of particular interest because it governs the entrainment rates </a:t>
            </a:r>
            <a:r>
              <a:rPr lang="en-US" sz="3600" i="1" dirty="0"/>
              <a:t>as well as vertical mass </a:t>
            </a:r>
            <a:r>
              <a:rPr lang="en-US" sz="3600" i="1" dirty="0" smtClean="0"/>
              <a:t>fluxes. </a:t>
            </a:r>
          </a:p>
          <a:p>
            <a:pPr marL="236538" indent="-236538" algn="just">
              <a:spcAft>
                <a:spcPts val="1800"/>
              </a:spcAft>
              <a:buFont typeface="Arial"/>
              <a:buChar char="•"/>
            </a:pPr>
            <a:r>
              <a:rPr lang="en-US" sz="3600" i="1" dirty="0" smtClean="0"/>
              <a:t>Herein we use rather simplistic experiments for the very specific purpose of evaluating the convective response to cold-pool type forcing within different environmental wind distributions. </a:t>
            </a:r>
            <a:endParaRPr lang="en-US" sz="3600" i="1"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r>
              <a:rPr lang="en-US" sz="2800" dirty="0"/>
              <a:t> </a:t>
            </a:r>
          </a:p>
        </p:txBody>
      </p:sp>
      <p:pic>
        <p:nvPicPr>
          <p:cNvPr id="14361" name="Picture 90" descr="wordmark_horz_bold.eps"/>
          <p:cNvPicPr>
            <a:picLocks noChangeAspect="1"/>
          </p:cNvPicPr>
          <p:nvPr/>
        </p:nvPicPr>
        <p:blipFill>
          <a:blip r:embed="rId3"/>
          <a:srcRect/>
          <a:stretch>
            <a:fillRect/>
          </a:stretch>
        </p:blipFill>
        <p:spPr bwMode="auto">
          <a:xfrm>
            <a:off x="33483256" y="481191"/>
            <a:ext cx="9405257" cy="1567866"/>
          </a:xfrm>
          <a:prstGeom prst="rect">
            <a:avLst/>
          </a:prstGeom>
          <a:noFill/>
          <a:ln w="9525">
            <a:noFill/>
            <a:miter lim="800000"/>
            <a:headEnd/>
            <a:tailEnd/>
          </a:ln>
        </p:spPr>
      </p:pic>
      <p:sp>
        <p:nvSpPr>
          <p:cNvPr id="34" name="Rectangle 29"/>
          <p:cNvSpPr>
            <a:spLocks noChangeArrowheads="1"/>
          </p:cNvSpPr>
          <p:nvPr/>
        </p:nvSpPr>
        <p:spPr bwMode="auto">
          <a:xfrm>
            <a:off x="587829" y="13106400"/>
            <a:ext cx="19202400" cy="19050000"/>
          </a:xfrm>
          <a:prstGeom prst="rect">
            <a:avLst/>
          </a:prstGeom>
          <a:solidFill>
            <a:schemeClr val="bg1">
              <a:alpha val="70000"/>
            </a:schemeClr>
          </a:solidFill>
          <a:ln w="38100" cmpd="dbl">
            <a:solidFill>
              <a:srgbClr val="DE6225"/>
            </a:solidFill>
            <a:miter lim="800000"/>
            <a:headEnd/>
            <a:tailEnd/>
          </a:ln>
        </p:spPr>
        <p:txBody>
          <a:bodyPr lIns="360000" tIns="228600" rIns="360000" bIns="360000">
            <a:prstTxWarp prst="textNoShape">
              <a:avLst/>
            </a:prstTxWarp>
          </a:bodyPr>
          <a:lstStyle/>
          <a:p>
            <a:pPr algn="ctr">
              <a:spcBef>
                <a:spcPct val="50000"/>
              </a:spcBef>
            </a:pPr>
            <a:r>
              <a:rPr lang="en-GB" sz="7200" b="1" cap="small" dirty="0" smtClean="0">
                <a:solidFill>
                  <a:srgbClr val="DE6225"/>
                </a:solidFill>
              </a:rPr>
              <a:t>Method</a:t>
            </a:r>
            <a:endParaRPr lang="en-GB" sz="7200" b="1" cap="small" dirty="0">
              <a:solidFill>
                <a:srgbClr val="DE6225"/>
              </a:solidFill>
            </a:endParaRPr>
          </a:p>
          <a:p>
            <a:pPr marL="236538" indent="-236538">
              <a:buFont typeface="Arial"/>
              <a:buChar char="•"/>
            </a:pPr>
            <a:r>
              <a:rPr lang="en-US" sz="3600" i="1" dirty="0" smtClean="0"/>
              <a:t>We employ the </a:t>
            </a:r>
            <a:r>
              <a:rPr lang="en-US" sz="3600" i="1" dirty="0"/>
              <a:t>CM1 </a:t>
            </a:r>
            <a:r>
              <a:rPr lang="en-US" sz="3600" i="1" dirty="0" smtClean="0"/>
              <a:t>model for this study. </a:t>
            </a:r>
            <a:r>
              <a:rPr lang="en-US" sz="3600" i="1" dirty="0"/>
              <a:t>Notable details about the </a:t>
            </a:r>
            <a:r>
              <a:rPr lang="en-US" sz="3600" i="1" dirty="0" smtClean="0"/>
              <a:t>setup are as follows:</a:t>
            </a:r>
            <a:endParaRPr lang="en-US" sz="3600" i="1" dirty="0"/>
          </a:p>
          <a:p>
            <a:pPr marL="1193800" lvl="2" indent="-231775">
              <a:buFont typeface="Arial"/>
              <a:buChar char="•"/>
            </a:pPr>
            <a:r>
              <a:rPr lang="en-US" sz="3600" i="1" dirty="0"/>
              <a:t>500 m grid lengths in the horizontal and vertical</a:t>
            </a:r>
          </a:p>
          <a:p>
            <a:pPr marL="1193800" lvl="2" indent="-231775">
              <a:buFont typeface="Arial"/>
              <a:buChar char="•"/>
            </a:pPr>
            <a:r>
              <a:rPr lang="en-US" sz="3600" i="1" dirty="0"/>
              <a:t>domain size of </a:t>
            </a:r>
            <a:r>
              <a:rPr lang="en-US" sz="3600" i="1" dirty="0" smtClean="0"/>
              <a:t>300 </a:t>
            </a:r>
            <a:r>
              <a:rPr lang="en-US" sz="3600" i="1" dirty="0"/>
              <a:t>x </a:t>
            </a:r>
            <a:r>
              <a:rPr lang="en-US" sz="3600" i="1" dirty="0" smtClean="0"/>
              <a:t>300 </a:t>
            </a:r>
            <a:r>
              <a:rPr lang="en-US" sz="3600" i="1" dirty="0"/>
              <a:t>x 20 km</a:t>
            </a:r>
          </a:p>
          <a:p>
            <a:pPr marL="1193800" lvl="2" indent="-231775">
              <a:buFont typeface="Arial"/>
              <a:buChar char="•"/>
            </a:pPr>
            <a:r>
              <a:rPr lang="en-US" sz="3600" i="1" dirty="0"/>
              <a:t>Weisman thermodynamic profile</a:t>
            </a:r>
          </a:p>
          <a:p>
            <a:pPr marL="1193800" lvl="2" indent="-231775">
              <a:buFont typeface="Arial"/>
              <a:buChar char="•"/>
            </a:pPr>
            <a:r>
              <a:rPr lang="en-US" sz="3600" i="1" dirty="0"/>
              <a:t>Morrison double moment microphysical parameterization (with hail)</a:t>
            </a:r>
          </a:p>
          <a:p>
            <a:endParaRPr lang="en-US" sz="3600" i="1" dirty="0" smtClean="0"/>
          </a:p>
          <a:p>
            <a:pPr marL="236538" indent="-236538">
              <a:buFont typeface="Arial"/>
              <a:buChar char="•"/>
            </a:pPr>
            <a:r>
              <a:rPr lang="en-US" sz="3600" i="1" dirty="0" smtClean="0"/>
              <a:t>We perform a series of idealized simulations in which the convective-storm evolution and characteristics are controlled jointly by the environmental wind/temperature profile and an initially prescribed cold pool.  In the experiments presented here, we vary either the environmental wind profile (Fig. 1), the vertical depth (</a:t>
            </a:r>
            <a:r>
              <a:rPr lang="en-US" sz="3600" i="1" dirty="0" err="1" smtClean="0"/>
              <a:t>r</a:t>
            </a:r>
            <a:r>
              <a:rPr lang="en-US" sz="3600" i="1" baseline="-25000" dirty="0" err="1" smtClean="0"/>
              <a:t>V</a:t>
            </a:r>
            <a:r>
              <a:rPr lang="en-US" sz="3600" i="1" dirty="0" smtClean="0"/>
              <a:t>) of the cold pool, or the initial temperature </a:t>
            </a:r>
            <a:r>
              <a:rPr lang="en-US" sz="3600" i="1" dirty="0"/>
              <a:t>deficit </a:t>
            </a:r>
            <a:r>
              <a:rPr lang="en-US" sz="3600" i="1" dirty="0" smtClean="0"/>
              <a:t>(</a:t>
            </a:r>
            <a:r>
              <a:rPr lang="en-US" sz="3600" i="1" dirty="0" err="1" smtClean="0"/>
              <a:t>Θ</a:t>
            </a:r>
            <a:r>
              <a:rPr lang="en-US" sz="3600" i="1" dirty="0" smtClean="0"/>
              <a:t>) </a:t>
            </a:r>
            <a:r>
              <a:rPr lang="en-US" sz="3600" i="1" dirty="0"/>
              <a:t>of </a:t>
            </a:r>
            <a:r>
              <a:rPr lang="en-US" sz="3600" i="1" dirty="0" smtClean="0"/>
              <a:t>the cold pool (Fig. 2).</a:t>
            </a:r>
          </a:p>
          <a:p>
            <a:endParaRPr lang="en-US" sz="3600" i="1" dirty="0"/>
          </a:p>
          <a:p>
            <a:endParaRPr lang="en-US" sz="3600" i="1" dirty="0" smtClean="0"/>
          </a:p>
          <a:p>
            <a:endParaRPr lang="en-US" sz="3600" i="1" dirty="0"/>
          </a:p>
          <a:p>
            <a:endParaRPr lang="en-US" sz="3600" i="1" dirty="0" smtClean="0"/>
          </a:p>
          <a:p>
            <a:endParaRPr lang="en-US" sz="3600" i="1" dirty="0"/>
          </a:p>
          <a:p>
            <a:endParaRPr lang="en-US" sz="3600" i="1" dirty="0" smtClean="0"/>
          </a:p>
          <a:p>
            <a:endParaRPr lang="en-US" sz="3600" i="1" dirty="0"/>
          </a:p>
          <a:p>
            <a:endParaRPr lang="en-US" sz="3600" i="1" dirty="0" smtClean="0"/>
          </a:p>
          <a:p>
            <a:endParaRPr lang="en-US" sz="3600" i="1" dirty="0"/>
          </a:p>
          <a:p>
            <a:endParaRPr lang="en-US" sz="3600" i="1" dirty="0" smtClean="0"/>
          </a:p>
          <a:p>
            <a:endParaRPr lang="en-US" sz="3600" i="1" dirty="0"/>
          </a:p>
          <a:p>
            <a:endParaRPr lang="en-US" sz="3600" i="1" dirty="0" smtClean="0"/>
          </a:p>
          <a:p>
            <a:endParaRPr lang="en-US" sz="3600" i="1" dirty="0"/>
          </a:p>
          <a:p>
            <a:endParaRPr lang="en-US" sz="3600" i="1" dirty="0" smtClean="0"/>
          </a:p>
          <a:p>
            <a:endParaRPr lang="en-US" sz="3600" i="1" dirty="0" smtClean="0"/>
          </a:p>
          <a:p>
            <a:endParaRPr lang="en-US" sz="4400" b="1" dirty="0" smtClean="0">
              <a:solidFill>
                <a:srgbClr val="052754"/>
              </a:solidFill>
            </a:endParaRPr>
          </a:p>
          <a:p>
            <a:pPr>
              <a:spcAft>
                <a:spcPts val="1200"/>
              </a:spcAft>
            </a:pPr>
            <a:r>
              <a:rPr lang="en-US" sz="4400" b="1" dirty="0" smtClean="0">
                <a:solidFill>
                  <a:srgbClr val="052754"/>
                </a:solidFill>
              </a:rPr>
              <a:t>Analysis:</a:t>
            </a:r>
            <a:endParaRPr lang="en-US" sz="4000" b="1" dirty="0">
              <a:solidFill>
                <a:srgbClr val="052754"/>
              </a:solidFill>
            </a:endParaRPr>
          </a:p>
          <a:p>
            <a:pPr marL="236538" indent="-236538">
              <a:spcAft>
                <a:spcPts val="1200"/>
              </a:spcAft>
              <a:buFont typeface="Arial"/>
              <a:buChar char="•"/>
            </a:pPr>
            <a:r>
              <a:rPr lang="en-US" sz="3600" i="1" dirty="0" smtClean="0"/>
              <a:t>The model </a:t>
            </a:r>
            <a:r>
              <a:rPr lang="en-US" sz="3600" i="1" dirty="0"/>
              <a:t>analysis </a:t>
            </a:r>
            <a:r>
              <a:rPr lang="en-US" sz="3600" i="1" dirty="0" smtClean="0"/>
              <a:t>here is limited to a determination of the </a:t>
            </a:r>
            <a:r>
              <a:rPr lang="en-US" sz="3600" i="1" dirty="0"/>
              <a:t>horizontal area of the updraft.  We quantify this using the number of contiguous </a:t>
            </a:r>
            <a:r>
              <a:rPr lang="en-US" sz="3600" i="1" dirty="0" err="1"/>
              <a:t>gridpoints</a:t>
            </a:r>
            <a:r>
              <a:rPr lang="en-US" sz="3600" i="1" dirty="0"/>
              <a:t> with vertical velocity w ≥ 20 ms</a:t>
            </a:r>
            <a:r>
              <a:rPr lang="en-US" sz="3600" i="1" baseline="30000" dirty="0"/>
              <a:t>-1</a:t>
            </a:r>
            <a:r>
              <a:rPr lang="en-US" sz="3600" i="1" dirty="0"/>
              <a:t> at a height z = 5.25 km.  B</a:t>
            </a:r>
            <a:r>
              <a:rPr lang="en-US" sz="3600" i="1" dirty="0" smtClean="0"/>
              <a:t>y </a:t>
            </a:r>
            <a:r>
              <a:rPr lang="en-US" sz="3600" i="1" dirty="0"/>
              <a:t>design, the updraft area is that of the updraft core.</a:t>
            </a:r>
          </a:p>
          <a:p>
            <a:endParaRPr lang="en-US" sz="3600" i="1" dirty="0" smtClean="0"/>
          </a:p>
          <a:p>
            <a:endParaRPr lang="en-US" sz="3600" i="1" dirty="0"/>
          </a:p>
          <a:p>
            <a:endParaRPr lang="en-US" sz="3600" i="1"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r>
              <a:rPr lang="en-US" sz="2800" dirty="0"/>
              <a:t> </a:t>
            </a:r>
          </a:p>
        </p:txBody>
      </p:sp>
      <p:sp>
        <p:nvSpPr>
          <p:cNvPr id="45" name="TextBox 44"/>
          <p:cNvSpPr txBox="1"/>
          <p:nvPr/>
        </p:nvSpPr>
        <p:spPr>
          <a:xfrm>
            <a:off x="13226751" y="25956685"/>
            <a:ext cx="5615114" cy="3539431"/>
          </a:xfrm>
          <a:prstGeom prst="rect">
            <a:avLst/>
          </a:prstGeom>
          <a:noFill/>
          <a:ln w="3175" cmpd="sng">
            <a:solidFill>
              <a:schemeClr val="tx1"/>
            </a:solidFill>
            <a:prstDash val="sysDash"/>
          </a:ln>
        </p:spPr>
        <p:txBody>
          <a:bodyPr wrap="square" rtlCol="0">
            <a:spAutoFit/>
          </a:bodyPr>
          <a:lstStyle/>
          <a:p>
            <a:r>
              <a:rPr lang="en-US" sz="2800" dirty="0" smtClean="0"/>
              <a:t>Fig. 2. Initial cold pool parameters: The deficit </a:t>
            </a:r>
            <a:r>
              <a:rPr lang="en-US" sz="2800" dirty="0" err="1" smtClean="0"/>
              <a:t>Θ</a:t>
            </a:r>
            <a:r>
              <a:rPr lang="en-US" sz="2800" dirty="0" smtClean="0"/>
              <a:t> is varied over 2.5 to 10 K and the vertical depth (</a:t>
            </a:r>
            <a:r>
              <a:rPr lang="en-US" sz="2800" dirty="0" err="1" smtClean="0"/>
              <a:t>r</a:t>
            </a:r>
            <a:r>
              <a:rPr lang="en-US" sz="2800" baseline="-25000" dirty="0" err="1" smtClean="0"/>
              <a:t>V</a:t>
            </a:r>
            <a:r>
              <a:rPr lang="en-US" sz="2800" dirty="0" smtClean="0"/>
              <a:t>) is varied over 2 to 6 km.  The baseline values </a:t>
            </a:r>
            <a:r>
              <a:rPr lang="en-US" sz="2800" dirty="0"/>
              <a:t>are </a:t>
            </a:r>
            <a:r>
              <a:rPr lang="en-US" sz="2800" dirty="0" err="1" smtClean="0"/>
              <a:t>Θ</a:t>
            </a:r>
            <a:r>
              <a:rPr lang="en-US" sz="2800" dirty="0" smtClean="0"/>
              <a:t> = 5 </a:t>
            </a:r>
            <a:r>
              <a:rPr lang="en-US" sz="2800" dirty="0"/>
              <a:t>K and  </a:t>
            </a:r>
            <a:r>
              <a:rPr lang="en-US" sz="2800" dirty="0" err="1" smtClean="0"/>
              <a:t>r</a:t>
            </a:r>
            <a:r>
              <a:rPr lang="en-US" sz="2800" baseline="-25000" dirty="0" err="1" smtClean="0"/>
              <a:t>V</a:t>
            </a:r>
            <a:r>
              <a:rPr lang="en-US" sz="2800" baseline="-25000" dirty="0" smtClean="0"/>
              <a:t> </a:t>
            </a:r>
            <a:r>
              <a:rPr lang="en-US" sz="2800" dirty="0" smtClean="0"/>
              <a:t>= 3 km, respectively. The horizontal radius (</a:t>
            </a:r>
            <a:r>
              <a:rPr lang="en-US" sz="2800" dirty="0" err="1" smtClean="0"/>
              <a:t>r</a:t>
            </a:r>
            <a:r>
              <a:rPr lang="en-US" sz="2800" baseline="-25000" dirty="0" err="1" smtClean="0"/>
              <a:t>H</a:t>
            </a:r>
            <a:r>
              <a:rPr lang="en-US" sz="2800" dirty="0" smtClean="0"/>
              <a:t>) is held constant at 30 km. </a:t>
            </a:r>
            <a:endParaRPr lang="en-US" sz="2800" dirty="0"/>
          </a:p>
        </p:txBody>
      </p:sp>
      <p:sp>
        <p:nvSpPr>
          <p:cNvPr id="47" name="Rectangle 29"/>
          <p:cNvSpPr>
            <a:spLocks noChangeArrowheads="1"/>
          </p:cNvSpPr>
          <p:nvPr/>
        </p:nvSpPr>
        <p:spPr bwMode="auto">
          <a:xfrm>
            <a:off x="20051486" y="9829800"/>
            <a:ext cx="11821886" cy="17449800"/>
          </a:xfrm>
          <a:prstGeom prst="rect">
            <a:avLst/>
          </a:prstGeom>
          <a:solidFill>
            <a:schemeClr val="bg1">
              <a:alpha val="70000"/>
            </a:schemeClr>
          </a:solidFill>
          <a:ln w="38100" cmpd="dbl">
            <a:solidFill>
              <a:srgbClr val="DE6225"/>
            </a:solidFill>
            <a:miter lim="800000"/>
            <a:headEnd/>
            <a:tailEnd/>
          </a:ln>
        </p:spPr>
        <p:txBody>
          <a:bodyPr lIns="360000" tIns="228600" rIns="360000" bIns="360000">
            <a:prstTxWarp prst="textNoShape">
              <a:avLst/>
            </a:prstTxWarp>
          </a:bodyPr>
          <a:lstStyle/>
          <a:p>
            <a:pPr algn="ctr">
              <a:spcBef>
                <a:spcPts val="0"/>
              </a:spcBef>
            </a:pPr>
            <a:r>
              <a:rPr lang="en-GB" sz="7200" b="1" cap="small" dirty="0" smtClean="0">
                <a:solidFill>
                  <a:srgbClr val="DE6225"/>
                </a:solidFill>
              </a:rPr>
              <a:t>Results</a:t>
            </a:r>
            <a:r>
              <a:rPr lang="en-US" sz="3600" i="1" dirty="0" smtClean="0"/>
              <a:t>  </a:t>
            </a:r>
          </a:p>
          <a:p>
            <a:endParaRPr lang="en-US" sz="3600" i="1" dirty="0" smtClean="0"/>
          </a:p>
          <a:p>
            <a:endParaRPr lang="en-US" sz="3600" i="1"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p:txBody>
      </p:sp>
      <p:sp>
        <p:nvSpPr>
          <p:cNvPr id="14339" name="Rectangle 14338"/>
          <p:cNvSpPr/>
          <p:nvPr/>
        </p:nvSpPr>
        <p:spPr>
          <a:xfrm>
            <a:off x="20508686" y="12115800"/>
            <a:ext cx="11038114" cy="4676716"/>
          </a:xfrm>
          <a:prstGeom prst="rect">
            <a:avLst/>
          </a:prstGeom>
          <a:noFill/>
          <a:ln w="3175" cmpd="sng">
            <a:solidFill>
              <a:srgbClr val="5771A1"/>
            </a:solid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4800" b="1" dirty="0" smtClean="0">
                <a:solidFill>
                  <a:srgbClr val="052754"/>
                </a:solidFill>
                <a:latin typeface="Arial"/>
                <a:cs typeface="Arial"/>
              </a:rPr>
              <a:t>Cold-pool depth (</a:t>
            </a:r>
            <a:r>
              <a:rPr lang="en-US" sz="4800" b="1" dirty="0" err="1" smtClean="0">
                <a:solidFill>
                  <a:srgbClr val="052754"/>
                </a:solidFill>
                <a:latin typeface="Arial"/>
                <a:cs typeface="Arial"/>
              </a:rPr>
              <a:t>r</a:t>
            </a:r>
            <a:r>
              <a:rPr lang="en-US" sz="4800" b="1" baseline="-25000" dirty="0" err="1" smtClean="0">
                <a:solidFill>
                  <a:srgbClr val="052754"/>
                </a:solidFill>
                <a:latin typeface="Arial"/>
                <a:cs typeface="Arial"/>
              </a:rPr>
              <a:t>V</a:t>
            </a:r>
            <a:r>
              <a:rPr lang="en-US" sz="4800" b="1" dirty="0" smtClean="0">
                <a:solidFill>
                  <a:srgbClr val="052754"/>
                </a:solidFill>
                <a:latin typeface="Arial"/>
                <a:cs typeface="Arial"/>
              </a:rPr>
              <a:t>)</a:t>
            </a:r>
          </a:p>
          <a:p>
            <a:pPr marL="236538" indent="-236538">
              <a:buFont typeface="Arial"/>
              <a:buChar char="•"/>
            </a:pPr>
            <a:r>
              <a:rPr lang="en-US" sz="3200" dirty="0" smtClean="0">
                <a:solidFill>
                  <a:srgbClr val="052754"/>
                </a:solidFill>
                <a:latin typeface="Arial"/>
                <a:cs typeface="Arial"/>
              </a:rPr>
              <a:t>the peak updraft area shows a weak dependency on the cold pool depth </a:t>
            </a:r>
            <a:r>
              <a:rPr lang="en-US" sz="2000" dirty="0" smtClean="0">
                <a:solidFill>
                  <a:srgbClr val="052754"/>
                </a:solidFill>
                <a:latin typeface="Arial"/>
                <a:cs typeface="Arial"/>
              </a:rPr>
              <a:t>(Note:  </a:t>
            </a:r>
            <a:r>
              <a:rPr lang="en-US" sz="2000" dirty="0" smtClean="0">
                <a:solidFill>
                  <a:srgbClr val="052754"/>
                </a:solidFill>
                <a:cs typeface="Arial"/>
              </a:rPr>
              <a:t>only weak initiation when </a:t>
            </a:r>
            <a:r>
              <a:rPr lang="en-US" sz="2000" dirty="0" err="1">
                <a:solidFill>
                  <a:srgbClr val="052754"/>
                </a:solidFill>
                <a:cs typeface="Arial"/>
              </a:rPr>
              <a:t>r</a:t>
            </a:r>
            <a:r>
              <a:rPr lang="en-US" sz="2000" baseline="-25000" dirty="0" err="1">
                <a:solidFill>
                  <a:srgbClr val="052754"/>
                </a:solidFill>
                <a:cs typeface="Arial"/>
              </a:rPr>
              <a:t>V</a:t>
            </a:r>
            <a:r>
              <a:rPr lang="en-US" sz="2000" dirty="0">
                <a:solidFill>
                  <a:srgbClr val="052754"/>
                </a:solidFill>
                <a:cs typeface="Arial"/>
              </a:rPr>
              <a:t>= </a:t>
            </a:r>
            <a:r>
              <a:rPr lang="en-US" sz="2000" dirty="0" smtClean="0">
                <a:solidFill>
                  <a:srgbClr val="052754"/>
                </a:solidFill>
                <a:cs typeface="Arial"/>
              </a:rPr>
              <a:t>2 km) </a:t>
            </a:r>
            <a:endParaRPr lang="en-US" sz="3200" dirty="0" smtClean="0">
              <a:solidFill>
                <a:srgbClr val="052754"/>
              </a:solidFill>
              <a:latin typeface="Arial"/>
              <a:cs typeface="Arial"/>
            </a:endParaRPr>
          </a:p>
        </p:txBody>
      </p:sp>
      <p:sp>
        <p:nvSpPr>
          <p:cNvPr id="59" name="Rectangle 58"/>
          <p:cNvSpPr/>
          <p:nvPr/>
        </p:nvSpPr>
        <p:spPr>
          <a:xfrm>
            <a:off x="20508686" y="17221200"/>
            <a:ext cx="11038114" cy="4676716"/>
          </a:xfrm>
          <a:prstGeom prst="rect">
            <a:avLst/>
          </a:prstGeom>
          <a:noFill/>
          <a:ln w="3175" cmpd="sng">
            <a:solidFill>
              <a:srgbClr val="5771A1"/>
            </a:solidFill>
          </a:ln>
        </p:spPr>
        <p:style>
          <a:lnRef idx="1">
            <a:schemeClr val="accent1"/>
          </a:lnRef>
          <a:fillRef idx="3">
            <a:schemeClr val="accent1"/>
          </a:fillRef>
          <a:effectRef idx="2">
            <a:schemeClr val="accent1"/>
          </a:effectRef>
          <a:fontRef idx="minor">
            <a:schemeClr val="lt1"/>
          </a:fontRef>
        </p:style>
        <p:txBody>
          <a:bodyPr rtlCol="0" anchor="t"/>
          <a:lstStyle/>
          <a:p>
            <a:pPr algn="ctr"/>
            <a:r>
              <a:rPr lang="en-US" sz="4800" b="1" dirty="0" smtClean="0">
                <a:solidFill>
                  <a:srgbClr val="052754"/>
                </a:solidFill>
                <a:cs typeface="Arial"/>
              </a:rPr>
              <a:t>Cold-pool temperature deficit (</a:t>
            </a:r>
            <a:r>
              <a:rPr lang="en-US" sz="4800" i="1" dirty="0" err="1">
                <a:solidFill>
                  <a:srgbClr val="052754"/>
                </a:solidFill>
              </a:rPr>
              <a:t>Θ</a:t>
            </a:r>
            <a:r>
              <a:rPr lang="en-US" sz="4800" b="1" dirty="0" smtClean="0">
                <a:solidFill>
                  <a:srgbClr val="052754"/>
                </a:solidFill>
                <a:cs typeface="Arial"/>
              </a:rPr>
              <a:t>)</a:t>
            </a:r>
          </a:p>
          <a:p>
            <a:pPr marL="236538" indent="-236538">
              <a:buFont typeface="Arial"/>
              <a:buChar char="•"/>
            </a:pPr>
            <a:r>
              <a:rPr lang="en-US" sz="3200" dirty="0">
                <a:solidFill>
                  <a:srgbClr val="052754"/>
                </a:solidFill>
                <a:cs typeface="Arial"/>
              </a:rPr>
              <a:t>t</a:t>
            </a:r>
            <a:r>
              <a:rPr lang="en-US" sz="3200" dirty="0" smtClean="0">
                <a:solidFill>
                  <a:srgbClr val="052754"/>
                </a:solidFill>
                <a:cs typeface="Arial"/>
              </a:rPr>
              <a:t>he peak updraft area shows a slightly larger dependency </a:t>
            </a:r>
            <a:r>
              <a:rPr lang="en-US" sz="3200" dirty="0">
                <a:solidFill>
                  <a:srgbClr val="052754"/>
                </a:solidFill>
                <a:cs typeface="Arial"/>
              </a:rPr>
              <a:t>on the cold pool </a:t>
            </a:r>
            <a:r>
              <a:rPr lang="en-US" sz="3200" dirty="0" smtClean="0">
                <a:solidFill>
                  <a:srgbClr val="052754"/>
                </a:solidFill>
                <a:cs typeface="Arial"/>
              </a:rPr>
              <a:t>temperature </a:t>
            </a:r>
            <a:r>
              <a:rPr lang="en-US" sz="3600" dirty="0" smtClean="0">
                <a:solidFill>
                  <a:srgbClr val="052754"/>
                </a:solidFill>
                <a:cs typeface="Arial"/>
              </a:rPr>
              <a:t>deficit </a:t>
            </a:r>
            <a:endParaRPr lang="en-US" sz="3600" dirty="0">
              <a:solidFill>
                <a:srgbClr val="052754"/>
              </a:solidFill>
              <a:cs typeface="Arial"/>
            </a:endParaRPr>
          </a:p>
          <a:p>
            <a:pPr algn="ctr"/>
            <a:endParaRPr lang="en-US" sz="4800" b="1" dirty="0">
              <a:solidFill>
                <a:srgbClr val="052754"/>
              </a:solidFill>
              <a:cs typeface="Arial"/>
            </a:endParaRPr>
          </a:p>
        </p:txBody>
      </p:sp>
      <p:sp>
        <p:nvSpPr>
          <p:cNvPr id="60" name="Rectangle 59"/>
          <p:cNvSpPr/>
          <p:nvPr/>
        </p:nvSpPr>
        <p:spPr>
          <a:xfrm>
            <a:off x="20508686" y="22374284"/>
            <a:ext cx="11038114" cy="4676716"/>
          </a:xfrm>
          <a:prstGeom prst="rect">
            <a:avLst/>
          </a:prstGeom>
          <a:noFill/>
          <a:ln w="3175" cmpd="sng">
            <a:solidFill>
              <a:srgbClr val="5771A1"/>
            </a:solid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4800" b="1" dirty="0" smtClean="0">
                <a:solidFill>
                  <a:srgbClr val="052754"/>
                </a:solidFill>
              </a:rPr>
              <a:t>Environmental wind shear</a:t>
            </a:r>
          </a:p>
          <a:p>
            <a:pPr marL="236538" indent="-236538">
              <a:buFont typeface="Arial"/>
              <a:buChar char="•"/>
            </a:pPr>
            <a:r>
              <a:rPr lang="en-US" sz="3200" dirty="0" smtClean="0">
                <a:solidFill>
                  <a:srgbClr val="052754"/>
                </a:solidFill>
                <a:cs typeface="Arial"/>
              </a:rPr>
              <a:t>peak updraft area has an even larger dependency on environmental shear, especially with hodograph curvature</a:t>
            </a:r>
            <a:endParaRPr lang="en-US" sz="3200" dirty="0">
              <a:solidFill>
                <a:srgbClr val="052754"/>
              </a:solidFill>
              <a:cs typeface="Arial"/>
            </a:endParaRPr>
          </a:p>
          <a:p>
            <a:pPr algn="ctr"/>
            <a:endParaRPr lang="en-US" sz="4800" b="1" dirty="0">
              <a:solidFill>
                <a:srgbClr val="052754"/>
              </a:solidFill>
            </a:endParaRPr>
          </a:p>
        </p:txBody>
      </p:sp>
      <p:sp>
        <p:nvSpPr>
          <p:cNvPr id="61" name="Rectangle 29"/>
          <p:cNvSpPr>
            <a:spLocks noChangeArrowheads="1"/>
          </p:cNvSpPr>
          <p:nvPr/>
        </p:nvSpPr>
        <p:spPr bwMode="auto">
          <a:xfrm>
            <a:off x="20051486" y="27508200"/>
            <a:ext cx="23156159" cy="4648200"/>
          </a:xfrm>
          <a:prstGeom prst="rect">
            <a:avLst/>
          </a:prstGeom>
          <a:solidFill>
            <a:schemeClr val="bg1">
              <a:alpha val="70000"/>
            </a:schemeClr>
          </a:solidFill>
          <a:ln w="38100" cmpd="dbl">
            <a:solidFill>
              <a:srgbClr val="DE6225"/>
            </a:solidFill>
            <a:miter lim="800000"/>
            <a:headEnd/>
            <a:tailEnd/>
          </a:ln>
        </p:spPr>
        <p:txBody>
          <a:bodyPr lIns="360000" tIns="228600" rIns="360000" bIns="360000">
            <a:prstTxWarp prst="textNoShape">
              <a:avLst/>
            </a:prstTxWarp>
          </a:bodyPr>
          <a:lstStyle/>
          <a:p>
            <a:pPr algn="ctr">
              <a:spcBef>
                <a:spcPts val="1000"/>
              </a:spcBef>
            </a:pPr>
            <a:r>
              <a:rPr lang="en-US" sz="7200" b="1" cap="small" dirty="0" smtClean="0">
                <a:solidFill>
                  <a:srgbClr val="DE6225"/>
                </a:solidFill>
              </a:rPr>
              <a:t>Future Work</a:t>
            </a:r>
          </a:p>
          <a:p>
            <a:pPr>
              <a:spcBef>
                <a:spcPts val="1000"/>
              </a:spcBef>
            </a:pPr>
            <a:r>
              <a:rPr lang="en-US" sz="3600" i="1" dirty="0"/>
              <a:t>W</a:t>
            </a:r>
            <a:r>
              <a:rPr lang="en-US" sz="3600" i="1" dirty="0" smtClean="0"/>
              <a:t>e plan to examine the sensitivity of updraft area to the environmental thermodynamics. Alternative quantifications of the draft characteristics (e.g., PDFs) are also planned, as are experiments that will explore other means of initial updraft forcing.  </a:t>
            </a:r>
            <a:r>
              <a:rPr lang="en-US" sz="3600" b="1" dirty="0" smtClean="0"/>
              <a:t>This research is one part of a broader effort to use MC3E analyses and idealized/real-data simulations to address </a:t>
            </a:r>
            <a:r>
              <a:rPr lang="en-US" sz="3600" b="1" dirty="0"/>
              <a:t>the influences of </a:t>
            </a:r>
            <a:r>
              <a:rPr lang="en-US" sz="3600" b="1" dirty="0" smtClean="0"/>
              <a:t>cumulus </a:t>
            </a:r>
            <a:r>
              <a:rPr lang="en-US" sz="3600" b="1" dirty="0"/>
              <a:t>entrainment, </a:t>
            </a:r>
            <a:r>
              <a:rPr lang="en-US" sz="3600" b="1" dirty="0" smtClean="0"/>
              <a:t>microphysical </a:t>
            </a:r>
            <a:r>
              <a:rPr lang="en-US" sz="3600" b="1" dirty="0"/>
              <a:t>processes, </a:t>
            </a:r>
            <a:r>
              <a:rPr lang="en-US" sz="3600" b="1" dirty="0" smtClean="0"/>
              <a:t>land surface, and convective environment on convective cold pools and their impacts.</a:t>
            </a:r>
            <a:endParaRPr lang="en-US" sz="3600" i="1" dirty="0" smtClean="0"/>
          </a:p>
          <a:p>
            <a:endParaRPr lang="en-US" sz="2800" dirty="0" smtClean="0"/>
          </a:p>
          <a:p>
            <a:endParaRPr lang="en-US" sz="2800" dirty="0" smtClean="0"/>
          </a:p>
          <a:p>
            <a:r>
              <a:rPr lang="en-US" sz="2800" dirty="0" smtClean="0"/>
              <a:t> </a:t>
            </a:r>
            <a:endParaRPr lang="en-US" sz="2800" dirty="0"/>
          </a:p>
        </p:txBody>
      </p:sp>
      <p:sp>
        <p:nvSpPr>
          <p:cNvPr id="14347" name="TextBox 14346"/>
          <p:cNvSpPr txBox="1"/>
          <p:nvPr/>
        </p:nvSpPr>
        <p:spPr>
          <a:xfrm>
            <a:off x="33310286" y="2514601"/>
            <a:ext cx="9885430" cy="1754327"/>
          </a:xfrm>
          <a:prstGeom prst="rect">
            <a:avLst/>
          </a:prstGeom>
          <a:noFill/>
        </p:spPr>
        <p:txBody>
          <a:bodyPr wrap="square" rtlCol="0">
            <a:spAutoFit/>
          </a:bodyPr>
          <a:lstStyle/>
          <a:p>
            <a:pPr algn="ctr"/>
            <a:r>
              <a:rPr lang="en-US" sz="3600" dirty="0" smtClean="0"/>
              <a:t>jtrapp@illinois.edu, gmarion2@illinois.edu,</a:t>
            </a:r>
          </a:p>
          <a:p>
            <a:pPr algn="ctr"/>
            <a:r>
              <a:rPr lang="en-US" sz="3600" dirty="0" smtClean="0"/>
              <a:t>slasher@illinois.edu, snesbitt@illinois.edu</a:t>
            </a:r>
          </a:p>
          <a:p>
            <a:pPr algn="ctr"/>
            <a:endParaRPr lang="en-US" sz="3600" dirty="0"/>
          </a:p>
        </p:txBody>
      </p:sp>
      <p:pic>
        <p:nvPicPr>
          <p:cNvPr id="3" name="Picture 2" descr="cold-dome-setup.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93486" y="21031128"/>
            <a:ext cx="5648379" cy="4547616"/>
          </a:xfrm>
          <a:prstGeom prst="rect">
            <a:avLst/>
          </a:prstGeom>
          <a:ln w="3175" cmpd="sng">
            <a:solidFill>
              <a:schemeClr val="tx1"/>
            </a:solidFill>
          </a:ln>
        </p:spPr>
      </p:pic>
      <p:pic>
        <p:nvPicPr>
          <p:cNvPr id="4" name="Picture 3" descr="shearprofile-setup.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40971" y="21259800"/>
            <a:ext cx="6578455" cy="6937248"/>
          </a:xfrm>
          <a:prstGeom prst="rect">
            <a:avLst/>
          </a:prstGeom>
          <a:ln w="3175" cmpd="sng">
            <a:solidFill>
              <a:schemeClr val="tx1"/>
            </a:solidFill>
          </a:ln>
        </p:spPr>
      </p:pic>
      <p:sp>
        <p:nvSpPr>
          <p:cNvPr id="36" name="Rectangle 29"/>
          <p:cNvSpPr>
            <a:spLocks noChangeArrowheads="1"/>
          </p:cNvSpPr>
          <p:nvPr/>
        </p:nvSpPr>
        <p:spPr bwMode="auto">
          <a:xfrm>
            <a:off x="32069315" y="9829800"/>
            <a:ext cx="11203645" cy="17449800"/>
          </a:xfrm>
          <a:prstGeom prst="rect">
            <a:avLst/>
          </a:prstGeom>
          <a:solidFill>
            <a:schemeClr val="bg1">
              <a:alpha val="70000"/>
            </a:schemeClr>
          </a:solidFill>
          <a:ln w="38100" cmpd="dbl">
            <a:solidFill>
              <a:srgbClr val="DE6225"/>
            </a:solidFill>
            <a:miter lim="800000"/>
            <a:headEnd/>
            <a:tailEnd/>
          </a:ln>
        </p:spPr>
        <p:txBody>
          <a:bodyPr lIns="360000" tIns="228600" rIns="360000" bIns="360000">
            <a:prstTxWarp prst="textNoShape">
              <a:avLst/>
            </a:prstTxWarp>
          </a:bodyPr>
          <a:lstStyle/>
          <a:p>
            <a:pPr algn="ctr">
              <a:spcBef>
                <a:spcPct val="50000"/>
              </a:spcBef>
            </a:pPr>
            <a:r>
              <a:rPr lang="en-US" sz="7200" b="1" cap="small" dirty="0" smtClean="0">
                <a:solidFill>
                  <a:srgbClr val="DE6225"/>
                </a:solidFill>
              </a:rPr>
              <a:t>Interpretation and Implications</a:t>
            </a:r>
            <a:endParaRPr lang="en-US" sz="3600" i="1" dirty="0"/>
          </a:p>
          <a:p>
            <a:pPr marL="228600" indent="-228600">
              <a:spcBef>
                <a:spcPct val="50000"/>
              </a:spcBef>
              <a:buFont typeface="Arial"/>
              <a:buChar char="•"/>
            </a:pPr>
            <a:r>
              <a:rPr lang="en-US" sz="3600" dirty="0"/>
              <a:t>O</a:t>
            </a:r>
            <a:r>
              <a:rPr lang="en-US" sz="3600" dirty="0" smtClean="0"/>
              <a:t>ur interpretation of these results is that the effects of the environmental wind shear on updraft area dominate those of the cold-pool forcing.</a:t>
            </a:r>
          </a:p>
          <a:p>
            <a:pPr>
              <a:spcBef>
                <a:spcPct val="50000"/>
              </a:spcBef>
              <a:tabLst>
                <a:tab pos="5842000" algn="l"/>
              </a:tabLst>
            </a:pPr>
            <a:endParaRPr lang="en-US" sz="3600" dirty="0" smtClean="0"/>
          </a:p>
          <a:p>
            <a:pPr>
              <a:spcBef>
                <a:spcPct val="50000"/>
              </a:spcBef>
              <a:tabLst>
                <a:tab pos="5842000" algn="l"/>
              </a:tabLst>
            </a:pPr>
            <a:endParaRPr lang="en-US" sz="3600" dirty="0" smtClean="0"/>
          </a:p>
          <a:p>
            <a:pPr>
              <a:spcBef>
                <a:spcPct val="50000"/>
              </a:spcBef>
              <a:tabLst>
                <a:tab pos="5842000" algn="l"/>
              </a:tabLst>
            </a:pPr>
            <a:endParaRPr lang="en-US" sz="3600" dirty="0"/>
          </a:p>
          <a:p>
            <a:pPr>
              <a:spcBef>
                <a:spcPct val="50000"/>
              </a:spcBef>
              <a:tabLst>
                <a:tab pos="5842000" algn="l"/>
              </a:tabLst>
            </a:pPr>
            <a:endParaRPr lang="en-US" sz="3600" dirty="0" smtClean="0"/>
          </a:p>
          <a:p>
            <a:pPr>
              <a:spcBef>
                <a:spcPct val="50000"/>
              </a:spcBef>
              <a:tabLst>
                <a:tab pos="5842000" algn="l"/>
              </a:tabLst>
            </a:pPr>
            <a:endParaRPr lang="en-US" sz="3600" dirty="0"/>
          </a:p>
          <a:p>
            <a:pPr>
              <a:spcBef>
                <a:spcPct val="50000"/>
              </a:spcBef>
              <a:tabLst>
                <a:tab pos="5842000" algn="l"/>
              </a:tabLst>
            </a:pPr>
            <a:endParaRPr lang="en-US" sz="3600" dirty="0" smtClean="0"/>
          </a:p>
          <a:p>
            <a:pPr>
              <a:spcBef>
                <a:spcPct val="50000"/>
              </a:spcBef>
              <a:tabLst>
                <a:tab pos="5842000" algn="l"/>
              </a:tabLst>
            </a:pPr>
            <a:endParaRPr lang="en-US" sz="3600" dirty="0"/>
          </a:p>
          <a:p>
            <a:pPr>
              <a:spcBef>
                <a:spcPct val="50000"/>
              </a:spcBef>
              <a:tabLst>
                <a:tab pos="5842000" algn="l"/>
              </a:tabLst>
            </a:pPr>
            <a:endParaRPr lang="en-US" sz="3600" dirty="0"/>
          </a:p>
          <a:p>
            <a:pPr marL="228600" indent="-228600">
              <a:spcBef>
                <a:spcPct val="50000"/>
              </a:spcBef>
              <a:buFont typeface="Arial"/>
              <a:buChar char="•"/>
              <a:tabLst>
                <a:tab pos="5842000" algn="l"/>
              </a:tabLst>
            </a:pPr>
            <a:r>
              <a:rPr lang="en-US" sz="3600" dirty="0" smtClean="0"/>
              <a:t>The key implication regards the neglect of vertical wind shear in convective parameterization schemes. The wind-shear effect emphasized here goes beyond the shear-modulation of convective morphology.  </a:t>
            </a:r>
          </a:p>
          <a:p>
            <a:pPr marL="228600" indent="-228600">
              <a:spcBef>
                <a:spcPct val="50000"/>
              </a:spcBef>
              <a:buFont typeface="Arial"/>
              <a:buChar char="•"/>
              <a:tabLst>
                <a:tab pos="5842000" algn="l"/>
              </a:tabLst>
            </a:pPr>
            <a:r>
              <a:rPr lang="en-US" sz="3600" dirty="0" smtClean="0"/>
              <a:t>Thus, even though inclusion of a parameterized cold pool will improve representation of convection initiation, it will not necessarily improve the representation of the salient characteristics of the convection.  </a:t>
            </a:r>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p:txBody>
      </p:sp>
      <p:sp>
        <p:nvSpPr>
          <p:cNvPr id="43" name="TextBox 42"/>
          <p:cNvSpPr txBox="1"/>
          <p:nvPr/>
        </p:nvSpPr>
        <p:spPr>
          <a:xfrm>
            <a:off x="8142514" y="21793200"/>
            <a:ext cx="3722914" cy="5693867"/>
          </a:xfrm>
          <a:prstGeom prst="rect">
            <a:avLst/>
          </a:prstGeom>
          <a:noFill/>
          <a:ln w="3175" cmpd="sng">
            <a:solidFill>
              <a:schemeClr val="tx1"/>
            </a:solidFill>
            <a:prstDash val="sysDash"/>
          </a:ln>
        </p:spPr>
        <p:txBody>
          <a:bodyPr wrap="square" rtlCol="0">
            <a:spAutoFit/>
          </a:bodyPr>
          <a:lstStyle/>
          <a:p>
            <a:r>
              <a:rPr lang="en-US" sz="2800" dirty="0" smtClean="0"/>
              <a:t>Fig. 1.  Environmental shear profiles: The curved hodograph is modified such that u</a:t>
            </a:r>
            <a:r>
              <a:rPr lang="en-US" sz="2800" baseline="-25000" dirty="0" smtClean="0"/>
              <a:t>0</a:t>
            </a:r>
            <a:r>
              <a:rPr lang="en-US" sz="2800" dirty="0" smtClean="0"/>
              <a:t> (= v</a:t>
            </a:r>
            <a:r>
              <a:rPr lang="en-US" sz="2800" baseline="-25000" dirty="0" smtClean="0"/>
              <a:t>0</a:t>
            </a:r>
            <a:r>
              <a:rPr lang="en-US" sz="2800" dirty="0" smtClean="0"/>
              <a:t>) is varied from 6 to 14 m s</a:t>
            </a:r>
            <a:r>
              <a:rPr lang="en-US" sz="2800" baseline="30000" dirty="0" smtClean="0"/>
              <a:t>-1</a:t>
            </a:r>
            <a:r>
              <a:rPr lang="en-US" sz="2800" dirty="0" smtClean="0"/>
              <a:t>.  The straight hodograph is modified such that </a:t>
            </a:r>
            <a:r>
              <a:rPr lang="en-US" sz="2800" dirty="0" err="1" smtClean="0"/>
              <a:t>u</a:t>
            </a:r>
            <a:r>
              <a:rPr lang="en-US" sz="2800" baseline="-25000" dirty="0" err="1" smtClean="0"/>
              <a:t>max</a:t>
            </a:r>
            <a:r>
              <a:rPr lang="en-US" sz="2800" dirty="0" smtClean="0"/>
              <a:t> is varied from 5 to 25 m s</a:t>
            </a:r>
            <a:r>
              <a:rPr lang="en-US" sz="2800" baseline="30000" dirty="0" smtClean="0"/>
              <a:t>-1</a:t>
            </a:r>
            <a:r>
              <a:rPr lang="en-US" sz="2800" dirty="0" smtClean="0"/>
              <a:t>. The baseline </a:t>
            </a:r>
            <a:r>
              <a:rPr lang="en-US" sz="2800" dirty="0"/>
              <a:t>values are u</a:t>
            </a:r>
            <a:r>
              <a:rPr lang="en-US" sz="2800" baseline="-25000" dirty="0"/>
              <a:t>0</a:t>
            </a:r>
            <a:r>
              <a:rPr lang="en-US" sz="2800" dirty="0"/>
              <a:t> </a:t>
            </a:r>
            <a:r>
              <a:rPr lang="en-US" sz="2800" dirty="0" smtClean="0"/>
              <a:t>= 10 </a:t>
            </a:r>
            <a:r>
              <a:rPr lang="en-US" sz="2800" dirty="0"/>
              <a:t>m s</a:t>
            </a:r>
            <a:r>
              <a:rPr lang="en-US" sz="2800" baseline="30000" dirty="0"/>
              <a:t>-1</a:t>
            </a:r>
            <a:r>
              <a:rPr lang="en-US" sz="2800" dirty="0" smtClean="0"/>
              <a:t> </a:t>
            </a:r>
            <a:r>
              <a:rPr lang="en-US" sz="2800" dirty="0"/>
              <a:t>and </a:t>
            </a:r>
            <a:r>
              <a:rPr lang="en-US" sz="2800" dirty="0" err="1"/>
              <a:t>u</a:t>
            </a:r>
            <a:r>
              <a:rPr lang="en-US" sz="2800" baseline="-25000" dirty="0" err="1"/>
              <a:t>max</a:t>
            </a:r>
            <a:r>
              <a:rPr lang="en-US" sz="2800" dirty="0"/>
              <a:t> </a:t>
            </a:r>
            <a:r>
              <a:rPr lang="en-US" sz="2800" dirty="0" smtClean="0"/>
              <a:t>= 10 </a:t>
            </a:r>
            <a:r>
              <a:rPr lang="en-US" sz="2800" dirty="0"/>
              <a:t>m s</a:t>
            </a:r>
            <a:r>
              <a:rPr lang="en-US" sz="2800" baseline="30000" dirty="0"/>
              <a:t>-</a:t>
            </a:r>
            <a:r>
              <a:rPr lang="en-US" sz="2800" baseline="30000" dirty="0" smtClean="0"/>
              <a:t>1</a:t>
            </a:r>
            <a:r>
              <a:rPr lang="en-US" sz="2800" dirty="0" smtClean="0"/>
              <a:t>.  </a:t>
            </a:r>
            <a:endParaRPr lang="en-US" sz="2800" dirty="0"/>
          </a:p>
        </p:txBody>
      </p:sp>
      <p:sp>
        <p:nvSpPr>
          <p:cNvPr id="46" name="Rectangle 29"/>
          <p:cNvSpPr>
            <a:spLocks noChangeArrowheads="1"/>
          </p:cNvSpPr>
          <p:nvPr/>
        </p:nvSpPr>
        <p:spPr bwMode="auto">
          <a:xfrm>
            <a:off x="20109722" y="4495802"/>
            <a:ext cx="23085994" cy="5062158"/>
          </a:xfrm>
          <a:prstGeom prst="rect">
            <a:avLst/>
          </a:prstGeom>
          <a:solidFill>
            <a:schemeClr val="bg1">
              <a:alpha val="70000"/>
            </a:schemeClr>
          </a:solidFill>
          <a:ln w="38100" cmpd="dbl">
            <a:solidFill>
              <a:srgbClr val="DE6225"/>
            </a:solidFill>
            <a:miter lim="800000"/>
            <a:headEnd/>
            <a:tailEnd/>
          </a:ln>
        </p:spPr>
        <p:txBody>
          <a:bodyPr lIns="360000" tIns="360000" rIns="360000" bIns="360000">
            <a:prstTxWarp prst="textNoShape">
              <a:avLst/>
            </a:prstTxWarp>
          </a:bodyPr>
          <a:lstStyle/>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a:p>
          <a:p>
            <a:endParaRPr lang="en-US" sz="2800" dirty="0" smtClean="0"/>
          </a:p>
          <a:p>
            <a:endParaRPr lang="en-US" sz="2800" dirty="0"/>
          </a:p>
          <a:p>
            <a:endParaRPr lang="en-US" sz="2800" dirty="0" smtClean="0"/>
          </a:p>
        </p:txBody>
      </p:sp>
      <p:pic>
        <p:nvPicPr>
          <p:cNvPr id="7" name="Picture 6" descr="linear-forcing-schematic-large.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347953" y="14859000"/>
            <a:ext cx="3918857" cy="3443896"/>
          </a:xfrm>
          <a:prstGeom prst="rect">
            <a:avLst/>
          </a:prstGeom>
          <a:ln w="3175" cmpd="sng">
            <a:solidFill>
              <a:schemeClr val="tx1"/>
            </a:solidFill>
          </a:ln>
        </p:spPr>
      </p:pic>
      <p:sp>
        <p:nvSpPr>
          <p:cNvPr id="8" name="TextBox 7"/>
          <p:cNvSpPr txBox="1"/>
          <p:nvPr/>
        </p:nvSpPr>
        <p:spPr>
          <a:xfrm>
            <a:off x="20443371" y="4591645"/>
            <a:ext cx="11560629" cy="5847755"/>
          </a:xfrm>
          <a:prstGeom prst="rect">
            <a:avLst/>
          </a:prstGeom>
          <a:noFill/>
        </p:spPr>
        <p:txBody>
          <a:bodyPr wrap="square" rtlCol="0">
            <a:spAutoFit/>
          </a:bodyPr>
          <a:lstStyle/>
          <a:p>
            <a:pPr algn="ctr">
              <a:spcBef>
                <a:spcPts val="0"/>
              </a:spcBef>
            </a:pPr>
            <a:r>
              <a:rPr lang="en-GB" sz="7200" b="1" cap="small" dirty="0" smtClean="0">
                <a:solidFill>
                  <a:srgbClr val="DE6225"/>
                </a:solidFill>
              </a:rPr>
              <a:t>Example Simulations</a:t>
            </a:r>
            <a:endParaRPr lang="en-GB" sz="7200" b="1" cap="small" dirty="0">
              <a:solidFill>
                <a:srgbClr val="DE6225"/>
              </a:solidFill>
            </a:endParaRPr>
          </a:p>
          <a:p>
            <a:pPr>
              <a:spcBef>
                <a:spcPts val="0"/>
              </a:spcBef>
            </a:pPr>
            <a:r>
              <a:rPr lang="en-US" sz="3600" i="1" dirty="0" smtClean="0"/>
              <a:t>In these two baseline cases, the </a:t>
            </a:r>
            <a:r>
              <a:rPr lang="en-US" sz="3600" i="1" dirty="0"/>
              <a:t>impulsive cold pool </a:t>
            </a:r>
            <a:r>
              <a:rPr lang="en-US" sz="3600" i="1" dirty="0" smtClean="0"/>
              <a:t>expanded laterally</a:t>
            </a:r>
            <a:r>
              <a:rPr lang="en-US" sz="3600" i="1" dirty="0"/>
              <a:t> </a:t>
            </a:r>
            <a:r>
              <a:rPr lang="en-US" sz="3600" i="1" dirty="0" smtClean="0"/>
              <a:t>and then initiated </a:t>
            </a:r>
            <a:r>
              <a:rPr lang="en-US" sz="3600" i="1" dirty="0"/>
              <a:t>deep convection on </a:t>
            </a:r>
            <a:r>
              <a:rPr lang="en-US" sz="3600" i="1" dirty="0" smtClean="0"/>
              <a:t>its downwind </a:t>
            </a:r>
            <a:r>
              <a:rPr lang="en-US" sz="3600" i="1" dirty="0"/>
              <a:t>side within 15-30 min. </a:t>
            </a:r>
            <a:r>
              <a:rPr lang="en-US" sz="3600" i="1" dirty="0" smtClean="0"/>
              <a:t>The </a:t>
            </a:r>
            <a:r>
              <a:rPr lang="en-US" sz="2800" i="1" dirty="0" smtClean="0">
                <a:solidFill>
                  <a:srgbClr val="052754"/>
                </a:solidFill>
              </a:rPr>
              <a:t>(</a:t>
            </a:r>
            <a:r>
              <a:rPr lang="en-US" sz="2800" i="1" dirty="0" err="1" smtClean="0">
                <a:solidFill>
                  <a:srgbClr val="052754"/>
                </a:solidFill>
              </a:rPr>
              <a:t>supercellular</a:t>
            </a:r>
            <a:r>
              <a:rPr lang="en-US" sz="2800" i="1" dirty="0" smtClean="0">
                <a:solidFill>
                  <a:srgbClr val="052754"/>
                </a:solidFill>
              </a:rPr>
              <a:t>) </a:t>
            </a:r>
            <a:r>
              <a:rPr lang="en-US" sz="3600" i="1" dirty="0" smtClean="0"/>
              <a:t>updraft in the curved-hodograph case continued to </a:t>
            </a:r>
            <a:r>
              <a:rPr lang="en-US" sz="3600" i="1" dirty="0" smtClean="0"/>
              <a:t>grow </a:t>
            </a:r>
            <a:r>
              <a:rPr lang="en-US" sz="3600" i="1" dirty="0" smtClean="0"/>
              <a:t>in time; </a:t>
            </a:r>
            <a:r>
              <a:rPr lang="en-US" sz="2800" i="1" dirty="0" smtClean="0">
                <a:solidFill>
                  <a:srgbClr val="052754"/>
                </a:solidFill>
              </a:rPr>
              <a:t>(multicellular) </a:t>
            </a:r>
            <a:r>
              <a:rPr lang="en-US" sz="3600" i="1" dirty="0" smtClean="0"/>
              <a:t>updrafts in the straight-hodograph case ceased their growth after 60 min.   </a:t>
            </a:r>
            <a:endParaRPr lang="en-US" sz="3600" i="1" dirty="0"/>
          </a:p>
          <a:p>
            <a:endParaRPr lang="en-US" dirty="0"/>
          </a:p>
        </p:txBody>
      </p:sp>
      <p:sp>
        <p:nvSpPr>
          <p:cNvPr id="9" name="TextBox 8"/>
          <p:cNvSpPr txBox="1"/>
          <p:nvPr/>
        </p:nvSpPr>
        <p:spPr>
          <a:xfrm>
            <a:off x="32352343" y="14401800"/>
            <a:ext cx="5943600" cy="4524316"/>
          </a:xfrm>
          <a:prstGeom prst="rect">
            <a:avLst/>
          </a:prstGeom>
          <a:noFill/>
          <a:ln>
            <a:noFill/>
          </a:ln>
        </p:spPr>
        <p:txBody>
          <a:bodyPr wrap="square" rtlCol="0">
            <a:spAutoFit/>
          </a:bodyPr>
          <a:lstStyle/>
          <a:p>
            <a:pPr marL="228600" indent="-228600">
              <a:spcBef>
                <a:spcPct val="50000"/>
              </a:spcBef>
              <a:buFont typeface="Arial"/>
              <a:buChar char="•"/>
              <a:tabLst>
                <a:tab pos="5842000" algn="l"/>
              </a:tabLst>
            </a:pPr>
            <a:r>
              <a:rPr lang="en-US" sz="3600" dirty="0"/>
              <a:t>Our hypothesized physical explanation is based on the “linear dynamics” pressure effect, which is a high-to-low pressure variation across the updraft, in the direction of the wind shear vector. </a:t>
            </a:r>
          </a:p>
        </p:txBody>
      </p:sp>
      <p:sp>
        <p:nvSpPr>
          <p:cNvPr id="51" name="TextBox 50"/>
          <p:cNvSpPr txBox="1"/>
          <p:nvPr/>
        </p:nvSpPr>
        <p:spPr>
          <a:xfrm>
            <a:off x="32788973" y="19035594"/>
            <a:ext cx="10492627" cy="1815882"/>
          </a:xfrm>
          <a:prstGeom prst="rect">
            <a:avLst/>
          </a:prstGeom>
          <a:noFill/>
          <a:ln>
            <a:noFill/>
          </a:ln>
        </p:spPr>
        <p:txBody>
          <a:bodyPr wrap="square" rtlCol="0">
            <a:spAutoFit/>
          </a:bodyPr>
          <a:lstStyle/>
          <a:p>
            <a:pPr>
              <a:spcBef>
                <a:spcPct val="50000"/>
              </a:spcBef>
              <a:tabLst>
                <a:tab pos="5842000" algn="l"/>
              </a:tabLst>
            </a:pPr>
            <a:r>
              <a:rPr lang="en-US" sz="2800" dirty="0" smtClean="0">
                <a:solidFill>
                  <a:srgbClr val="052754"/>
                </a:solidFill>
              </a:rPr>
              <a:t>Stronger </a:t>
            </a:r>
            <a:r>
              <a:rPr lang="en-US" sz="2800" dirty="0">
                <a:solidFill>
                  <a:srgbClr val="052754"/>
                </a:solidFill>
              </a:rPr>
              <a:t>vertical shear implies a stronger resultant vertical pressure gradient force and thus stronger vertical accelerations. Analyses of decomposed pressure will be used to address this hypothesis.    </a:t>
            </a:r>
          </a:p>
        </p:txBody>
      </p:sp>
      <p:sp>
        <p:nvSpPr>
          <p:cNvPr id="2" name="TextBox 1"/>
          <p:cNvSpPr txBox="1"/>
          <p:nvPr/>
        </p:nvSpPr>
        <p:spPr>
          <a:xfrm>
            <a:off x="9339943" y="34744968"/>
            <a:ext cx="2939143" cy="461665"/>
          </a:xfrm>
          <a:prstGeom prst="rect">
            <a:avLst/>
          </a:prstGeom>
          <a:noFill/>
        </p:spPr>
        <p:txBody>
          <a:bodyPr wrap="square" rtlCol="0">
            <a:spAutoFit/>
          </a:bodyPr>
          <a:lstStyle/>
          <a:p>
            <a:pPr algn="ctr"/>
            <a:r>
              <a:rPr lang="en-US" sz="2400" b="1" dirty="0" smtClean="0">
                <a:solidFill>
                  <a:srgbClr val="052754"/>
                </a:solidFill>
              </a:rPr>
              <a:t>m = 3.2</a:t>
            </a:r>
            <a:endParaRPr lang="en-US" sz="2400" b="1" dirty="0">
              <a:solidFill>
                <a:srgbClr val="052754"/>
              </a:solidFill>
            </a:endParaRPr>
          </a:p>
        </p:txBody>
      </p:sp>
      <p:graphicFrame>
        <p:nvGraphicFramePr>
          <p:cNvPr id="49" name="Chart 48"/>
          <p:cNvGraphicFramePr>
            <a:graphicFrameLocks/>
          </p:cNvGraphicFramePr>
          <p:nvPr>
            <p:extLst>
              <p:ext uri="{D42A27DB-BD31-4B8C-83A1-F6EECF244321}">
                <p14:modId xmlns:p14="http://schemas.microsoft.com/office/powerpoint/2010/main" val="2076935951"/>
              </p:ext>
            </p:extLst>
          </p:nvPr>
        </p:nvGraphicFramePr>
        <p:xfrm>
          <a:off x="26052593" y="14074445"/>
          <a:ext cx="4268289" cy="263652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0" name="Chart 49"/>
          <p:cNvGraphicFramePr>
            <a:graphicFrameLocks/>
          </p:cNvGraphicFramePr>
          <p:nvPr>
            <p:extLst>
              <p:ext uri="{D42A27DB-BD31-4B8C-83A1-F6EECF244321}">
                <p14:modId xmlns:p14="http://schemas.microsoft.com/office/powerpoint/2010/main" val="3920942187"/>
              </p:ext>
            </p:extLst>
          </p:nvPr>
        </p:nvGraphicFramePr>
        <p:xfrm>
          <a:off x="20974623" y="14074445"/>
          <a:ext cx="4268289" cy="263652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52" name="Chart 51"/>
          <p:cNvGraphicFramePr>
            <a:graphicFrameLocks/>
          </p:cNvGraphicFramePr>
          <p:nvPr>
            <p:extLst>
              <p:ext uri="{D42A27DB-BD31-4B8C-83A1-F6EECF244321}">
                <p14:modId xmlns:p14="http://schemas.microsoft.com/office/powerpoint/2010/main" val="4198538383"/>
              </p:ext>
            </p:extLst>
          </p:nvPr>
        </p:nvGraphicFramePr>
        <p:xfrm>
          <a:off x="20974623" y="19172496"/>
          <a:ext cx="4268289" cy="263652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53" name="Chart 52"/>
          <p:cNvGraphicFramePr>
            <a:graphicFrameLocks/>
          </p:cNvGraphicFramePr>
          <p:nvPr>
            <p:extLst>
              <p:ext uri="{D42A27DB-BD31-4B8C-83A1-F6EECF244321}">
                <p14:modId xmlns:p14="http://schemas.microsoft.com/office/powerpoint/2010/main" val="1070220283"/>
              </p:ext>
            </p:extLst>
          </p:nvPr>
        </p:nvGraphicFramePr>
        <p:xfrm>
          <a:off x="26077993" y="19138236"/>
          <a:ext cx="4268289" cy="2636520"/>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54" name="Chart 53"/>
          <p:cNvGraphicFramePr>
            <a:graphicFrameLocks/>
          </p:cNvGraphicFramePr>
          <p:nvPr>
            <p:extLst>
              <p:ext uri="{D42A27DB-BD31-4B8C-83A1-F6EECF244321}">
                <p14:modId xmlns:p14="http://schemas.microsoft.com/office/powerpoint/2010/main" val="489358177"/>
              </p:ext>
            </p:extLst>
          </p:nvPr>
        </p:nvGraphicFramePr>
        <p:xfrm>
          <a:off x="20953911" y="24316364"/>
          <a:ext cx="4268289" cy="263652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55" name="Chart 54"/>
          <p:cNvGraphicFramePr>
            <a:graphicFrameLocks/>
          </p:cNvGraphicFramePr>
          <p:nvPr>
            <p:extLst>
              <p:ext uri="{D42A27DB-BD31-4B8C-83A1-F6EECF244321}">
                <p14:modId xmlns:p14="http://schemas.microsoft.com/office/powerpoint/2010/main" val="2534325230"/>
              </p:ext>
            </p:extLst>
          </p:nvPr>
        </p:nvGraphicFramePr>
        <p:xfrm>
          <a:off x="25984200" y="24341764"/>
          <a:ext cx="4268289" cy="2636520"/>
        </p:xfrm>
        <a:graphic>
          <a:graphicData uri="http://schemas.openxmlformats.org/drawingml/2006/chart">
            <c:chart xmlns:c="http://schemas.openxmlformats.org/drawingml/2006/chart" xmlns:r="http://schemas.openxmlformats.org/officeDocument/2006/relationships" r:id="rId12"/>
          </a:graphicData>
        </a:graphic>
      </p:graphicFrame>
      <p:pic>
        <p:nvPicPr>
          <p:cNvPr id="12" name="Picture 11" descr="plotrefcpusrv3-zoomout 12.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1938686" y="5105400"/>
            <a:ext cx="3553097" cy="4175760"/>
          </a:xfrm>
          <a:prstGeom prst="rect">
            <a:avLst/>
          </a:prstGeom>
          <a:ln w="3175" cmpd="sng">
            <a:solidFill>
              <a:schemeClr val="tx1"/>
            </a:solidFill>
          </a:ln>
        </p:spPr>
      </p:pic>
      <p:pic>
        <p:nvPicPr>
          <p:cNvPr id="14" name="Picture 13" descr="plotrefcpqcrv3-1 25.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9351819" y="5029200"/>
            <a:ext cx="3547872" cy="4187952"/>
          </a:xfrm>
          <a:prstGeom prst="rect">
            <a:avLst/>
          </a:prstGeom>
          <a:ln w="3175" cmpd="sng">
            <a:solidFill>
              <a:srgbClr val="000000"/>
            </a:solidFill>
          </a:ln>
        </p:spPr>
      </p:pic>
      <p:sp>
        <p:nvSpPr>
          <p:cNvPr id="56" name="TextBox 55"/>
          <p:cNvSpPr txBox="1"/>
          <p:nvPr/>
        </p:nvSpPr>
        <p:spPr>
          <a:xfrm>
            <a:off x="35737800" y="5181600"/>
            <a:ext cx="3363647" cy="3970318"/>
          </a:xfrm>
          <a:prstGeom prst="rect">
            <a:avLst/>
          </a:prstGeom>
          <a:noFill/>
          <a:ln w="3175" cmpd="sng">
            <a:solidFill>
              <a:schemeClr val="tx1"/>
            </a:solidFill>
            <a:prstDash val="sysDash"/>
          </a:ln>
        </p:spPr>
        <p:txBody>
          <a:bodyPr wrap="square" rtlCol="0">
            <a:spAutoFit/>
          </a:bodyPr>
          <a:lstStyle/>
          <a:p>
            <a:r>
              <a:rPr lang="en-US" sz="2800" dirty="0" smtClean="0"/>
              <a:t>Color fill is of simulated reflectivity factor at z = 750 m. Contour </a:t>
            </a:r>
            <a:r>
              <a:rPr lang="en-US" sz="2800" dirty="0"/>
              <a:t>is </a:t>
            </a:r>
            <a:r>
              <a:rPr lang="en-US" sz="2800" dirty="0" smtClean="0"/>
              <a:t>20 ms</a:t>
            </a:r>
            <a:r>
              <a:rPr lang="en-US" sz="2800" baseline="30000" dirty="0" smtClean="0"/>
              <a:t>-1</a:t>
            </a:r>
            <a:r>
              <a:rPr lang="en-US" sz="2800" dirty="0" smtClean="0"/>
              <a:t> </a:t>
            </a:r>
            <a:r>
              <a:rPr lang="en-US" sz="2800" dirty="0"/>
              <a:t>vertical velocity at </a:t>
            </a:r>
            <a:r>
              <a:rPr lang="en-US" sz="2800" dirty="0" smtClean="0"/>
              <a:t>z = 5.25 km. Vectors are of horizontal wind at z = 750 m.</a:t>
            </a:r>
            <a:endParaRPr lang="en-US" sz="2800" dirty="0"/>
          </a:p>
        </p:txBody>
      </p:sp>
      <p:sp>
        <p:nvSpPr>
          <p:cNvPr id="58" name="TextBox 57"/>
          <p:cNvSpPr txBox="1"/>
          <p:nvPr/>
        </p:nvSpPr>
        <p:spPr>
          <a:xfrm>
            <a:off x="21031200" y="11353800"/>
            <a:ext cx="3983112" cy="523220"/>
          </a:xfrm>
          <a:prstGeom prst="rect">
            <a:avLst/>
          </a:prstGeom>
          <a:noFill/>
          <a:ln w="3175" cmpd="sng">
            <a:noFill/>
            <a:prstDash val="sysDash"/>
          </a:ln>
        </p:spPr>
        <p:txBody>
          <a:bodyPr wrap="square" rtlCol="0">
            <a:spAutoFit/>
          </a:bodyPr>
          <a:lstStyle/>
          <a:p>
            <a:pPr algn="ctr"/>
            <a:r>
              <a:rPr lang="en-US" sz="2800" b="1" u="sng" dirty="0" smtClean="0"/>
              <a:t>straight hodograph</a:t>
            </a:r>
            <a:endParaRPr lang="en-US" sz="2800" b="1" u="sng" dirty="0"/>
          </a:p>
        </p:txBody>
      </p:sp>
      <p:sp>
        <p:nvSpPr>
          <p:cNvPr id="62" name="TextBox 61"/>
          <p:cNvSpPr txBox="1"/>
          <p:nvPr/>
        </p:nvSpPr>
        <p:spPr>
          <a:xfrm>
            <a:off x="26269377" y="11353800"/>
            <a:ext cx="3983112" cy="523220"/>
          </a:xfrm>
          <a:prstGeom prst="rect">
            <a:avLst/>
          </a:prstGeom>
          <a:noFill/>
          <a:ln w="3175" cmpd="sng">
            <a:noFill/>
            <a:prstDash val="sysDash"/>
          </a:ln>
        </p:spPr>
        <p:txBody>
          <a:bodyPr wrap="square" rtlCol="0">
            <a:spAutoFit/>
          </a:bodyPr>
          <a:lstStyle/>
          <a:p>
            <a:pPr algn="ctr"/>
            <a:r>
              <a:rPr lang="en-US" sz="2800" b="1" u="sng" dirty="0" smtClean="0"/>
              <a:t>curved hodograph</a:t>
            </a:r>
            <a:endParaRPr lang="en-US" sz="2800" b="1" u="sng"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UCAR2014-UIUC&amp;NCA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UCAR2014-UIUC&amp;NCAR.potx</Template>
  <TotalTime>7746</TotalTime>
  <Words>1039</Words>
  <Application>Microsoft Macintosh PowerPoint</Application>
  <PresentationFormat>Custom</PresentationFormat>
  <Paragraphs>128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UCAR2014-UIUC&amp;NCAR</vt:lpstr>
      <vt:lpstr>PowerPoint Presentation</vt:lpstr>
    </vt:vector>
  </TitlesOfParts>
  <Manager/>
  <Company>University of Illinois at Urbana-Champaign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 v1</dc:title>
  <dc:subject/>
  <dc:creator>Creative Services at Public Affairs</dc:creator>
  <cp:keywords/>
  <dc:description/>
  <cp:lastModifiedBy>Jeff Trapp</cp:lastModifiedBy>
  <cp:revision>440</cp:revision>
  <cp:lastPrinted>2009-06-18T18:06:01Z</cp:lastPrinted>
  <dcterms:created xsi:type="dcterms:W3CDTF">2009-07-07T20:22:22Z</dcterms:created>
  <dcterms:modified xsi:type="dcterms:W3CDTF">2016-05-02T11:00:37Z</dcterms:modified>
  <cp:category/>
</cp:coreProperties>
</file>