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43891200" cy="38404800"/>
  <p:notesSz cx="37587238" cy="43073638"/>
  <p:defaultTextStyle>
    <a:defPPr>
      <a:defRPr lang="en-US"/>
    </a:defPPr>
    <a:lvl1pPr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566863" indent="-1109663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3133725" indent="-221932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4702175" indent="-333057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6269038" indent="-4440238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2052" y="60"/>
      </p:cViewPr>
      <p:guideLst>
        <p:guide orient="horz" pos="12096"/>
        <p:guide pos="1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290925" cy="2155825"/>
          </a:xfrm>
          <a:prstGeom prst="rect">
            <a:avLst/>
          </a:prstGeom>
        </p:spPr>
        <p:txBody>
          <a:bodyPr vert="horz" wrap="square" lIns="460578" tIns="230299" rIns="460578" bIns="230299" numCol="1" anchor="t" anchorCtr="0" compatLnSpc="1">
            <a:prstTxWarp prst="textNoShape">
              <a:avLst/>
            </a:prstTxWarp>
          </a:bodyPr>
          <a:lstStyle>
            <a:lvl1pPr defTabSz="15782551">
              <a:defRPr sz="6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286788" y="0"/>
            <a:ext cx="16292512" cy="2155825"/>
          </a:xfrm>
          <a:prstGeom prst="rect">
            <a:avLst/>
          </a:prstGeom>
        </p:spPr>
        <p:txBody>
          <a:bodyPr vert="horz" wrap="square" lIns="460578" tIns="230299" rIns="460578" bIns="230299" numCol="1" anchor="t" anchorCtr="0" compatLnSpc="1">
            <a:prstTxWarp prst="textNoShape">
              <a:avLst/>
            </a:prstTxWarp>
          </a:bodyPr>
          <a:lstStyle>
            <a:lvl1pPr algn="r" defTabSz="15782551">
              <a:defRPr sz="6000"/>
            </a:lvl1pPr>
          </a:lstStyle>
          <a:p>
            <a:pPr>
              <a:defRPr/>
            </a:pPr>
            <a:fld id="{A5165683-6226-4FD5-9AE8-6F6918D18F6E}" type="datetimeFigureOut">
              <a:rPr lang="en-US" altLang="en-US"/>
              <a:pPr>
                <a:defRPr/>
              </a:pPr>
              <a:t>3/13/2018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66275" y="3233738"/>
            <a:ext cx="18454688" cy="16146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460578" tIns="230299" rIns="460578" bIns="230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2375" y="20454938"/>
            <a:ext cx="30062488" cy="19381787"/>
          </a:xfrm>
          <a:prstGeom prst="rect">
            <a:avLst/>
          </a:prstGeom>
        </p:spPr>
        <p:txBody>
          <a:bodyPr vert="horz" lIns="460578" tIns="230299" rIns="460578" bIns="2302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911463"/>
            <a:ext cx="16290925" cy="2154237"/>
          </a:xfrm>
          <a:prstGeom prst="rect">
            <a:avLst/>
          </a:prstGeom>
        </p:spPr>
        <p:txBody>
          <a:bodyPr vert="horz" wrap="square" lIns="460578" tIns="230299" rIns="460578" bIns="230299" numCol="1" anchor="b" anchorCtr="0" compatLnSpc="1">
            <a:prstTxWarp prst="textNoShape">
              <a:avLst/>
            </a:prstTxWarp>
          </a:bodyPr>
          <a:lstStyle>
            <a:lvl1pPr defTabSz="15782551">
              <a:defRPr sz="6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286788" y="40911463"/>
            <a:ext cx="16292512" cy="2154237"/>
          </a:xfrm>
          <a:prstGeom prst="rect">
            <a:avLst/>
          </a:prstGeom>
        </p:spPr>
        <p:txBody>
          <a:bodyPr vert="horz" wrap="square" lIns="460578" tIns="230299" rIns="460578" bIns="230299" numCol="1" anchor="b" anchorCtr="0" compatLnSpc="1">
            <a:prstTxWarp prst="textNoShape">
              <a:avLst/>
            </a:prstTxWarp>
          </a:bodyPr>
          <a:lstStyle>
            <a:lvl1pPr algn="r" defTabSz="15782551">
              <a:defRPr sz="6000"/>
            </a:lvl1pPr>
          </a:lstStyle>
          <a:p>
            <a:pPr>
              <a:defRPr/>
            </a:pPr>
            <a:fld id="{56182EEF-52B7-4A58-9BB2-3FF083475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66275" y="3233738"/>
            <a:ext cx="18454688" cy="161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Print t</a:t>
            </a:r>
            <a:r>
              <a:rPr lang="en-US" baseline="0" dirty="0" smtClean="0"/>
              <a:t>his p</a:t>
            </a:r>
            <a:r>
              <a:rPr lang="en-US" dirty="0" smtClean="0"/>
              <a:t>oster file </a:t>
            </a:r>
            <a:r>
              <a:rPr lang="en-US" b="1" dirty="0" smtClean="0"/>
              <a:t>at 100% SCALE </a:t>
            </a:r>
            <a:r>
              <a:rPr lang="en-US" dirty="0" smtClean="0"/>
              <a:t>to result in a physical print measuring 48” wide x 42” tall.</a:t>
            </a:r>
            <a:r>
              <a:rPr lang="en-US" baseline="0" dirty="0" smtClean="0"/>
              <a:t> All type size notations shown above are based on the final printed size of the poster.</a:t>
            </a:r>
          </a:p>
          <a:p>
            <a:r>
              <a:rPr lang="en-US" baseline="0" dirty="0" smtClean="0"/>
              <a:t>• Contact Digital Duplicating (375-2969, http://</a:t>
            </a:r>
            <a:r>
              <a:rPr lang="en-US" baseline="0" dirty="0" err="1" smtClean="0"/>
              <a:t>digitalduplicating.pnl.gov</a:t>
            </a:r>
            <a:r>
              <a:rPr lang="en-US" baseline="0" dirty="0" smtClean="0"/>
              <a:t>) to order poster printing and finishing services for your completed poster design.</a:t>
            </a:r>
          </a:p>
          <a:p>
            <a:r>
              <a:rPr lang="en-US" baseline="0" dirty="0" smtClean="0"/>
              <a:t>• Remember to have your poster cleared for public display/distribution through the ERICA Information Release system (http://</a:t>
            </a:r>
            <a:r>
              <a:rPr lang="en-US" baseline="0" dirty="0" err="1" smtClean="0"/>
              <a:t>erica.pnl.gov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• Sidebar “About PNNL” box is considered optional, and can be removed if space is needed for technical content.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2B3F-3741-B74C-841E-8A767FCD5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7"/>
          <p:cNvGrpSpPr>
            <a:grpSpLocks/>
          </p:cNvGrpSpPr>
          <p:nvPr/>
        </p:nvGrpSpPr>
        <p:grpSpPr bwMode="auto">
          <a:xfrm>
            <a:off x="0" y="0"/>
            <a:ext cx="43891200" cy="38404800"/>
            <a:chOff x="0" y="0"/>
            <a:chExt cx="43891200" cy="38404800"/>
          </a:xfrm>
        </p:grpSpPr>
        <p:grpSp>
          <p:nvGrpSpPr>
            <p:cNvPr id="1027" name="Group 15"/>
            <p:cNvGrpSpPr>
              <a:grpSpLocks/>
            </p:cNvGrpSpPr>
            <p:nvPr userDrawn="1"/>
          </p:nvGrpSpPr>
          <p:grpSpPr bwMode="auto">
            <a:xfrm>
              <a:off x="0" y="0"/>
              <a:ext cx="43891200" cy="38404800"/>
              <a:chOff x="0" y="0"/>
              <a:chExt cx="43891200" cy="38404800"/>
            </a:xfrm>
          </p:grpSpPr>
          <p:grpSp>
            <p:nvGrpSpPr>
              <p:cNvPr id="1029" name="Group 1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43891200" cy="38404800"/>
                <a:chOff x="0" y="0"/>
                <a:chExt cx="43891200" cy="38404800"/>
              </a:xfrm>
            </p:grpSpPr>
            <p:grpSp>
              <p:nvGrpSpPr>
                <p:cNvPr id="1033" name="Group 13"/>
                <p:cNvGrpSpPr>
                  <a:grpSpLocks/>
                </p:cNvGrpSpPr>
                <p:nvPr userDrawn="1"/>
              </p:nvGrpSpPr>
              <p:grpSpPr bwMode="auto">
                <a:xfrm>
                  <a:off x="0" y="0"/>
                  <a:ext cx="43891200" cy="38404800"/>
                  <a:chOff x="0" y="0"/>
                  <a:chExt cx="43891200" cy="38404800"/>
                </a:xfrm>
              </p:grpSpPr>
              <p:grpSp>
                <p:nvGrpSpPr>
                  <p:cNvPr id="1035" name="Group 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0"/>
                    <a:ext cx="43891200" cy="38404800"/>
                    <a:chOff x="0" y="0"/>
                    <a:chExt cx="43891200" cy="38404800"/>
                  </a:xfrm>
                </p:grpSpPr>
                <p:pic>
                  <p:nvPicPr>
                    <p:cNvPr id="1037" name="Picture 3" descr="PNNL_Poster_Stripe_48x42.jpg"/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830752" y="0"/>
                      <a:ext cx="2060448" cy="384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8" name="Picture 4" descr="PNNL_Poster_Header_48x42.jpg"/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43891200" cy="6492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036" name="Picture 9"/>
                  <p:cNvPicPr>
                    <a:picLocks noChangeAspect="1"/>
                  </p:cNvPicPr>
                  <p:nvPr userDrawn="1"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832800" y="914401"/>
                    <a:ext cx="9144000" cy="46161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cxnSp>
              <p:nvCxnSpPr>
                <p:cNvPr id="8" name="Straight Connector 7"/>
                <p:cNvCxnSpPr/>
                <p:nvPr userDrawn="1"/>
              </p:nvCxnSpPr>
              <p:spPr>
                <a:xfrm>
                  <a:off x="1828800" y="35048952"/>
                  <a:ext cx="42062400" cy="0"/>
                </a:xfrm>
                <a:prstGeom prst="line">
                  <a:avLst/>
                </a:prstGeom>
                <a:ln w="101600">
                  <a:gradFill flip="none" rotWithShape="1">
                    <a:gsLst>
                      <a:gs pos="0">
                        <a:srgbClr val="B2B3B5"/>
                      </a:gs>
                      <a:gs pos="100000">
                        <a:srgbClr val="707276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0" name="Group 11"/>
              <p:cNvGrpSpPr>
                <a:grpSpLocks/>
              </p:cNvGrpSpPr>
              <p:nvPr userDrawn="1"/>
            </p:nvGrpSpPr>
            <p:grpSpPr bwMode="auto">
              <a:xfrm>
                <a:off x="1828800" y="36118800"/>
                <a:ext cx="38854380" cy="1320800"/>
                <a:chOff x="1828800" y="36118800"/>
                <a:chExt cx="38854380" cy="1320800"/>
              </a:xfrm>
            </p:grpSpPr>
            <p:pic>
              <p:nvPicPr>
                <p:cNvPr id="1031" name="Picture 6"/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36118800"/>
                  <a:ext cx="4805680" cy="1201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" name="Picture 8"/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32800" y="36467288"/>
                  <a:ext cx="6850380" cy="97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Rectangle 16"/>
            <p:cNvSpPr/>
            <p:nvPr userDrawn="1"/>
          </p:nvSpPr>
          <p:spPr>
            <a:xfrm>
              <a:off x="0" y="0"/>
              <a:ext cx="43891200" cy="384048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3133725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3133725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3133725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3133725" eaLnBrk="0" fontAlgn="base" hangingPunct="0">
                <a:spcBef>
                  <a:spcPct val="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4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6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8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546350" indent="-97948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917950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48481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05326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wmf"/><Relationship Id="rId34" Type="http://schemas.openxmlformats.org/officeDocument/2006/relationships/image" Target="../media/image26.emf"/><Relationship Id="rId7" Type="http://schemas.openxmlformats.org/officeDocument/2006/relationships/image" Target="../media/image18.png"/><Relationship Id="rId12" Type="http://schemas.openxmlformats.org/officeDocument/2006/relationships/image" Target="../media/image7.wmf"/><Relationship Id="rId17" Type="http://schemas.openxmlformats.org/officeDocument/2006/relationships/image" Target="../media/image9.wmf"/><Relationship Id="rId25" Type="http://schemas.openxmlformats.org/officeDocument/2006/relationships/image" Target="../media/image12.wmf"/><Relationship Id="rId33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8.bin"/><Relationship Id="rId32" Type="http://schemas.openxmlformats.org/officeDocument/2006/relationships/image" Target="../media/image24.emf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21.png"/><Relationship Id="rId28" Type="http://schemas.openxmlformats.org/officeDocument/2006/relationships/oleObject" Target="../embeddings/oleObject10.bin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31" Type="http://schemas.openxmlformats.org/officeDocument/2006/relationships/image" Target="../media/image23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wmf"/><Relationship Id="rId22" Type="http://schemas.openxmlformats.org/officeDocument/2006/relationships/image" Target="../media/image20.png"/><Relationship Id="rId27" Type="http://schemas.openxmlformats.org/officeDocument/2006/relationships/image" Target="../media/image13.wmf"/><Relationship Id="rId30" Type="http://schemas.openxmlformats.org/officeDocument/2006/relationships/image" Target="../media/image22.emf"/><Relationship Id="rId35" Type="http://schemas.openxmlformats.org/officeDocument/2006/relationships/image" Target="../media/image27.emf"/><Relationship Id="rId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21271" y="6813967"/>
            <a:ext cx="13745181" cy="1565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000" b="1" dirty="0" smtClean="0">
                <a:solidFill>
                  <a:srgbClr val="D57500"/>
                </a:solidFill>
                <a:latin typeface="Arial"/>
                <a:cs typeface="Arial"/>
              </a:rPr>
              <a:t>Background</a:t>
            </a:r>
          </a:p>
          <a:p>
            <a:pPr defTabSz="457200">
              <a:lnSpc>
                <a:spcPct val="150000"/>
              </a:lnSpc>
            </a:pPr>
            <a:endParaRPr lang="en-US" sz="6000" b="1" dirty="0" smtClean="0">
              <a:solidFill>
                <a:srgbClr val="D57500"/>
              </a:solidFill>
              <a:latin typeface="Arial"/>
              <a:cs typeface="Arial"/>
            </a:endParaRPr>
          </a:p>
          <a:p>
            <a:pPr defTabSz="457200">
              <a:lnSpc>
                <a:spcPct val="150000"/>
              </a:lnSpc>
            </a:pPr>
            <a:endParaRPr lang="en-US" sz="6000" b="1" dirty="0" smtClean="0">
              <a:solidFill>
                <a:srgbClr val="D57500"/>
              </a:solidFill>
              <a:latin typeface="Arial"/>
              <a:cs typeface="Arial"/>
            </a:endParaRPr>
          </a:p>
          <a:p>
            <a:pPr defTabSz="457200">
              <a:lnSpc>
                <a:spcPct val="150000"/>
              </a:lnSpc>
            </a:pPr>
            <a:endParaRPr lang="en-US" sz="6000" b="1" dirty="0">
              <a:solidFill>
                <a:srgbClr val="D57500"/>
              </a:solidFill>
              <a:latin typeface="Arial"/>
              <a:cs typeface="Arial"/>
            </a:endParaRPr>
          </a:p>
          <a:p>
            <a:pPr defTabSz="457200">
              <a:lnSpc>
                <a:spcPct val="150000"/>
              </a:lnSpc>
            </a:pPr>
            <a:endParaRPr lang="en-US" sz="6000" b="1" dirty="0" smtClean="0">
              <a:solidFill>
                <a:srgbClr val="D57500"/>
              </a:solidFill>
              <a:latin typeface="Arial"/>
              <a:cs typeface="Arial"/>
            </a:endParaRPr>
          </a:p>
          <a:p>
            <a:pPr defTabSz="457200">
              <a:lnSpc>
                <a:spcPct val="150000"/>
              </a:lnSpc>
            </a:pPr>
            <a:endParaRPr lang="en-US" sz="6000" b="1" dirty="0" smtClean="0">
              <a:solidFill>
                <a:srgbClr val="D57500"/>
              </a:solidFill>
              <a:latin typeface="Arial"/>
              <a:cs typeface="Arial"/>
            </a:endParaRPr>
          </a:p>
          <a:p>
            <a:pPr defTabSz="457200">
              <a:lnSpc>
                <a:spcPct val="150000"/>
              </a:lnSpc>
            </a:pPr>
            <a:r>
              <a:rPr lang="en-US" sz="6000" b="1" dirty="0" smtClean="0">
                <a:solidFill>
                  <a:srgbClr val="D57500"/>
                </a:solidFill>
                <a:latin typeface="Arial"/>
                <a:cs typeface="Arial"/>
              </a:rPr>
              <a:t>Objective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defTabSz="457146">
              <a:lnSpc>
                <a:spcPct val="150000"/>
              </a:lnSpc>
              <a:buSzPct val="100000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by analysis of radar observations, cloud permitting model simulations and theory,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aims to develop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non-equilibrium dynamics of cloud populations for: </a:t>
            </a:r>
          </a:p>
          <a:p>
            <a:pPr marL="457146" indent="-457146" defTabSz="457146">
              <a:lnSpc>
                <a:spcPct val="150000"/>
              </a:lnSpc>
              <a:buSzPct val="100000"/>
              <a:buBlip>
                <a:blip r:embed="rId4"/>
              </a:buBlip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hypotheses regarding the roles of various physical processes and </a:t>
            </a:r>
          </a:p>
          <a:p>
            <a:pPr marL="457146" indent="-457146" defTabSz="457146">
              <a:lnSpc>
                <a:spcPct val="150000"/>
              </a:lnSpc>
              <a:buSzPct val="100000"/>
              <a:buBlip>
                <a:blip r:embed="rId4"/>
              </a:buBlip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Parameterizing the spectrum of convective clouds (from isolated to MCSs) in a unified framework.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286775"/>
            <a:ext cx="33142906" cy="4816698"/>
          </a:xfrm>
          <a:prstGeom prst="rect">
            <a:avLst/>
          </a:prstGeom>
          <a:noFill/>
        </p:spPr>
        <p:txBody>
          <a:bodyPr wrap="square" lIns="0" tIns="45715" rIns="0" bIns="0" rtlCol="0">
            <a:spAutoFit/>
          </a:bodyPr>
          <a:lstStyle/>
          <a:p>
            <a:pPr algn="ctr"/>
            <a:r>
              <a:rPr lang="en-US" sz="9500" b="1" dirty="0" smtClean="0">
                <a:solidFill>
                  <a:schemeClr val="bg1"/>
                </a:solidFill>
                <a:latin typeface="Arial"/>
                <a:cs typeface="Arial"/>
              </a:rPr>
              <a:t>A transition matrix </a:t>
            </a:r>
            <a:r>
              <a:rPr lang="en-US" sz="9500" b="1" smtClean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US" sz="9500" b="1" smtClean="0">
                <a:solidFill>
                  <a:schemeClr val="bg1"/>
                </a:solidFill>
                <a:latin typeface="Arial"/>
                <a:cs typeface="Arial"/>
              </a:rPr>
              <a:t>stochastic </a:t>
            </a:r>
            <a:r>
              <a:rPr lang="en-US" sz="9500" b="1" dirty="0" smtClean="0">
                <a:solidFill>
                  <a:schemeClr val="bg1"/>
                </a:solidFill>
                <a:latin typeface="Arial"/>
                <a:cs typeface="Arial"/>
              </a:rPr>
              <a:t>modeling of the population dynamics of convective clouds </a:t>
            </a:r>
            <a:endParaRPr lang="en-US" sz="95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Samson 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Hagos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 , 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Zhe 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Feng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 , Robert Plant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 , Robert Houze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 and Alain Protat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  <a:p>
            <a:pPr algn="ctr"/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PNNL, 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University of Reading, 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Australian Bureau of Meteorology </a:t>
            </a:r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343400" y="33604202"/>
            <a:ext cx="91440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File Name  //  File Date  //  PNNL-SA-#####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70169" y="8488492"/>
            <a:ext cx="25400" cy="25781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148582" y="8585010"/>
            <a:ext cx="25400" cy="25781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29373159" y="25987280"/>
            <a:ext cx="12694208" cy="8531319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47625">
            <a:solidFill>
              <a:schemeClr val="tx1"/>
            </a:solidFill>
          </a:ln>
        </p:spPr>
        <p:txBody>
          <a:bodyPr lIns="91429" tIns="45715" rIns="91429" bIns="45715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133725">
              <a:spcBef>
                <a:spcPct val="0"/>
              </a:spcBef>
              <a:buNone/>
              <a:defRPr/>
            </a:pPr>
            <a:r>
              <a:rPr lang="en-US" sz="6000" b="1" dirty="0" smtClean="0">
                <a:solidFill>
                  <a:srgbClr val="D57500"/>
                </a:solidFill>
                <a:ea typeface="ＭＳ Ｐゴシック" pitchFamily="34" charset="-128"/>
              </a:rPr>
              <a:t>Summary and Future Work </a:t>
            </a:r>
            <a:endParaRPr lang="en-US" sz="6000" b="1" dirty="0">
              <a:solidFill>
                <a:srgbClr val="D57500"/>
              </a:solidFill>
              <a:ea typeface="ＭＳ Ｐゴシック" pitchFamily="34" charset="-128"/>
            </a:endParaRPr>
          </a:p>
          <a:p>
            <a:pPr marL="342858" indent="-342858" defTabSz="457146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Convective cloud population from C-band radar observations at Darwin and a machine learning algorithm are used to construct a transition matrix for stochastic modeling of population dynamics of cloud populations. The matrix represents lifecycle of convection as well as direct cloud-cloud interactions. </a:t>
            </a:r>
          </a:p>
          <a:p>
            <a:pPr marL="342858" indent="-342858" defTabSz="457146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The framework </a:t>
            </a:r>
            <a:r>
              <a:rPr lang="en-US" sz="3600" dirty="0">
                <a:solidFill>
                  <a:srgbClr val="000000"/>
                </a:solidFill>
              </a:rPr>
              <a:t>will be extended to include </a:t>
            </a:r>
            <a:r>
              <a:rPr lang="en-US" sz="3600" dirty="0" err="1">
                <a:solidFill>
                  <a:srgbClr val="000000"/>
                </a:solidFill>
              </a:rPr>
              <a:t>stratiform</a:t>
            </a:r>
            <a:r>
              <a:rPr lang="en-US" sz="3600" dirty="0">
                <a:solidFill>
                  <a:srgbClr val="000000"/>
                </a:solidFill>
              </a:rPr>
              <a:t> area and hence of formation of </a:t>
            </a:r>
            <a:r>
              <a:rPr lang="en-US" sz="3600" dirty="0" smtClean="0">
                <a:solidFill>
                  <a:srgbClr val="000000"/>
                </a:solidFill>
              </a:rPr>
              <a:t>MCSs and will </a:t>
            </a:r>
            <a:r>
              <a:rPr lang="en-US" sz="3600" dirty="0">
                <a:solidFill>
                  <a:srgbClr val="000000"/>
                </a:solidFill>
              </a:rPr>
              <a:t>be implemented into a mass flux scheme.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392400" y="7259945"/>
            <a:ext cx="12830168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201593" indent="-1063496"/>
            <a:r>
              <a:rPr lang="en-US" sz="6000" b="1" dirty="0" smtClean="0">
                <a:solidFill>
                  <a:srgbClr val="D57500"/>
                </a:solidFill>
                <a:latin typeface="Arial"/>
                <a:cs typeface="Arial"/>
              </a:rPr>
              <a:t>The Transition Matrix</a:t>
            </a:r>
            <a:endParaRPr lang="en-US" sz="60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1009" y="27304477"/>
            <a:ext cx="4648102" cy="7232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457146">
              <a:buSzPct val="100000"/>
              <a:defRPr/>
            </a:pP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simplification:  </a:t>
            </a:r>
            <a:r>
              <a:rPr lang="en-US" sz="4100" dirty="0" smtClean="0">
                <a:solidFill>
                  <a:srgbClr val="000000"/>
                </a:solidFill>
              </a:rPr>
              <a:t> </a:t>
            </a:r>
            <a:r>
              <a:rPr lang="en-US" sz="4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 descr="C:\Users\d3y422\Dropbox\Papers\BAMS_conv\clouds-satell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9" y="8325656"/>
            <a:ext cx="5832861" cy="46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879186" y="24098416"/>
            <a:ext cx="394726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201593" indent="-1063496"/>
            <a:r>
              <a:rPr lang="en-US" sz="4400" b="1" dirty="0">
                <a:solidFill>
                  <a:srgbClr val="D57500"/>
                </a:solidFill>
                <a:latin typeface="Arial"/>
                <a:cs typeface="Arial"/>
              </a:rPr>
              <a:t>(b)  </a:t>
            </a:r>
            <a:r>
              <a:rPr lang="en-US" sz="4400" b="1" dirty="0" smtClean="0">
                <a:solidFill>
                  <a:srgbClr val="D57500"/>
                </a:solidFill>
                <a:latin typeface="Arial"/>
                <a:cs typeface="Arial"/>
              </a:rPr>
              <a:t>Validation</a:t>
            </a:r>
            <a:endParaRPr lang="en-US" sz="44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271" y="13553480"/>
            <a:ext cx="6378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000" b="1" dirty="0" smtClean="0">
                <a:solidFill>
                  <a:srgbClr val="D57500"/>
                </a:solidFill>
                <a:latin typeface="Arial"/>
                <a:cs typeface="Arial"/>
              </a:rPr>
              <a:t>Convective clouds populations cover a spectrum of sizes and lifetimes and are often in transition </a:t>
            </a:r>
          </a:p>
          <a:p>
            <a:pPr>
              <a:buSzPct val="100000"/>
              <a:defRPr/>
            </a:pPr>
            <a:r>
              <a:rPr lang="en-US" sz="2000" b="1" dirty="0" smtClean="0">
                <a:solidFill>
                  <a:srgbClr val="D57500"/>
                </a:solidFill>
                <a:latin typeface="Arial"/>
                <a:cs typeface="Arial"/>
              </a:rPr>
              <a:t>(Courtesy of NASA).</a:t>
            </a:r>
          </a:p>
          <a:p>
            <a:pPr>
              <a:buSzPct val="100000"/>
              <a:defRPr/>
            </a:pPr>
            <a:endParaRPr lang="en-US" sz="24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0383" y="22397673"/>
            <a:ext cx="10458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1593" indent="-1063496" eaLnBrk="0" hangingPunct="0">
              <a:lnSpc>
                <a:spcPct val="150000"/>
              </a:lnSpc>
              <a:buClr>
                <a:srgbClr val="800080"/>
              </a:buClr>
              <a:buSzPct val="100000"/>
              <a:defRPr/>
            </a:pPr>
            <a:r>
              <a:rPr lang="en-US" sz="6000" b="1" dirty="0" smtClean="0">
                <a:solidFill>
                  <a:srgbClr val="D57500"/>
                </a:solidFill>
                <a:latin typeface="Arial"/>
                <a:cs typeface="Arial"/>
              </a:rPr>
              <a:t>The Stochastic Framework</a:t>
            </a:r>
            <a:endParaRPr lang="en-US" sz="60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46819"/>
              </p:ext>
            </p:extLst>
          </p:nvPr>
        </p:nvGraphicFramePr>
        <p:xfrm>
          <a:off x="625810" y="24211041"/>
          <a:ext cx="4775223" cy="160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9" imgW="1333500" imgH="444500" progId="Equation.DSMT4">
                  <p:embed/>
                </p:oleObj>
              </mc:Choice>
              <mc:Fallback>
                <p:oleObj name="Equation" r:id="rId9" imgW="1333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10" y="24211041"/>
                        <a:ext cx="4775223" cy="1603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2226629" y="25432316"/>
            <a:ext cx="768215" cy="83994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6" name="Group 55"/>
          <p:cNvGrpSpPr/>
          <p:nvPr/>
        </p:nvGrpSpPr>
        <p:grpSpPr>
          <a:xfrm>
            <a:off x="669111" y="26113679"/>
            <a:ext cx="3000089" cy="580771"/>
            <a:chOff x="118506" y="2788872"/>
            <a:chExt cx="2512226" cy="580771"/>
          </a:xfrm>
        </p:grpSpPr>
        <p:sp>
          <p:nvSpPr>
            <p:cNvPr id="58" name="TextBox 57"/>
            <p:cNvSpPr txBox="1"/>
            <p:nvPr/>
          </p:nvSpPr>
          <p:spPr>
            <a:xfrm>
              <a:off x="118506" y="2874436"/>
              <a:ext cx="2512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Transition to size</a:t>
              </a: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180585"/>
                </p:ext>
              </p:extLst>
            </p:nvPr>
          </p:nvGraphicFramePr>
          <p:xfrm>
            <a:off x="2227204" y="2788872"/>
            <a:ext cx="387180" cy="580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1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27204" y="2788872"/>
                          <a:ext cx="387180" cy="5807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3965383" y="26182742"/>
            <a:ext cx="3641643" cy="567005"/>
            <a:chOff x="723446" y="2688633"/>
            <a:chExt cx="1839281" cy="557953"/>
          </a:xfrm>
        </p:grpSpPr>
        <p:sp>
          <p:nvSpPr>
            <p:cNvPr id="60" name="TextBox 59"/>
            <p:cNvSpPr txBox="1"/>
            <p:nvPr/>
          </p:nvSpPr>
          <p:spPr>
            <a:xfrm>
              <a:off x="723446" y="2737880"/>
              <a:ext cx="1839281" cy="454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Transition from size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603351"/>
                </p:ext>
              </p:extLst>
            </p:nvPr>
          </p:nvGraphicFramePr>
          <p:xfrm>
            <a:off x="2156613" y="2688633"/>
            <a:ext cx="371969" cy="557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" name="Equation" r:id="rId13" imgW="152280" imgH="228600" progId="Equation.DSMT4">
                    <p:embed/>
                  </p:oleObj>
                </mc:Choice>
                <mc:Fallback>
                  <p:oleObj name="Equation" r:id="rId1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613" y="2688633"/>
                          <a:ext cx="371969" cy="557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4" name="Straight Arrow Connector 63"/>
          <p:cNvCxnSpPr/>
          <p:nvPr/>
        </p:nvCxnSpPr>
        <p:spPr>
          <a:xfrm flipH="1" flipV="1">
            <a:off x="4820217" y="25432316"/>
            <a:ext cx="893641" cy="82540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2" name="Group 11"/>
          <p:cNvGrpSpPr/>
          <p:nvPr/>
        </p:nvGrpSpPr>
        <p:grpSpPr>
          <a:xfrm>
            <a:off x="418719" y="28080616"/>
            <a:ext cx="13496111" cy="1831260"/>
            <a:chOff x="617296" y="29118793"/>
            <a:chExt cx="13496111" cy="1831260"/>
          </a:xfrm>
        </p:grpSpPr>
        <p:sp>
          <p:nvSpPr>
            <p:cNvPr id="17" name="Rectangle 16"/>
            <p:cNvSpPr/>
            <p:nvPr/>
          </p:nvSpPr>
          <p:spPr>
            <a:xfrm>
              <a:off x="617296" y="29118793"/>
              <a:ext cx="13496111" cy="1831260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 defTabSz="457146">
                <a:buSzPct val="100000"/>
                <a:defRPr/>
              </a:pPr>
              <a:r>
                <a:rPr lang="en-US" sz="4100" dirty="0">
                  <a:solidFill>
                    <a:srgbClr val="000000"/>
                  </a:solidFill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</a:rPr>
                <a:t>If a convective pixel is to be added to (removed from) the domain, the probability that a convective cell of size        will gain (lose) that pixel such that:  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505383"/>
                </p:ext>
              </p:extLst>
            </p:nvPr>
          </p:nvGraphicFramePr>
          <p:xfrm>
            <a:off x="8067497" y="29671747"/>
            <a:ext cx="762000" cy="74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" name="Equation" r:id="rId15" imgW="152280" imgH="228600" progId="Equation.DSMT4">
                    <p:embed/>
                  </p:oleObj>
                </mc:Choice>
                <mc:Fallback>
                  <p:oleObj name="Equation" r:id="rId15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7497" y="29671747"/>
                          <a:ext cx="762000" cy="74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0169"/>
              </p:ext>
            </p:extLst>
          </p:nvPr>
        </p:nvGraphicFramePr>
        <p:xfrm>
          <a:off x="2887871" y="32564554"/>
          <a:ext cx="4500563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16" imgW="1257120" imgH="444240" progId="Equation.DSMT4">
                  <p:embed/>
                </p:oleObj>
              </mc:Choice>
              <mc:Fallback>
                <p:oleObj name="Equation" r:id="rId16" imgW="1257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871" y="32564554"/>
                        <a:ext cx="4500563" cy="160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433"/>
              </p:ext>
            </p:extLst>
          </p:nvPr>
        </p:nvGraphicFramePr>
        <p:xfrm>
          <a:off x="2548514" y="30024654"/>
          <a:ext cx="63674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Equation" r:id="rId18" imgW="1777680" imgH="228600" progId="Equation.DSMT4">
                  <p:embed/>
                </p:oleObj>
              </mc:Choice>
              <mc:Fallback>
                <p:oleObj name="Equation" r:id="rId18" imgW="1777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514" y="30024654"/>
                        <a:ext cx="6367462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56" y="32201322"/>
            <a:ext cx="2573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s given by  </a:t>
            </a:r>
            <a:endParaRPr lang="en-US" sz="40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91265"/>
              </p:ext>
            </p:extLst>
          </p:nvPr>
        </p:nvGraphicFramePr>
        <p:xfrm>
          <a:off x="2669603" y="34190425"/>
          <a:ext cx="546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20" imgW="152280" imgH="164880" progId="Equation.DSMT4">
                  <p:embed/>
                </p:oleObj>
              </mc:Choice>
              <mc:Fallback>
                <p:oleObj name="Equation" r:id="rId20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603" y="34190425"/>
                        <a:ext cx="546100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90028" y="34117173"/>
            <a:ext cx="513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s  the transition matrix.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73404" y="11002426"/>
            <a:ext cx="6728381" cy="5195991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4897495" y="9476351"/>
            <a:ext cx="7313021" cy="63701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3600" b="1" dirty="0" smtClean="0">
                <a:solidFill>
                  <a:srgbClr val="1F497D"/>
                </a:solidFill>
                <a:ea typeface="ＭＳ Ｐゴシック" charset="-128"/>
              </a:rPr>
              <a:t>C-Pol observation at Darwin</a:t>
            </a: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Blip>
                <a:blip r:embed="rId23"/>
              </a:buBlip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12 winters of C-Pol radar scans are used to identify convective cells. </a:t>
            </a: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Blip>
                <a:blip r:embed="rId23"/>
              </a:buBlip>
              <a:defRPr/>
            </a:pPr>
            <a:r>
              <a:rPr lang="en-US" sz="3600" dirty="0" smtClean="0">
                <a:solidFill>
                  <a:srgbClr val="1F497D"/>
                </a:solidFill>
                <a:ea typeface="ＭＳ Ｐゴシック" charset="-128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Steiner et al. (2005) algorithm is used to identify convective cells and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stratiform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areas. 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4811275" y="16147441"/>
            <a:ext cx="7743925" cy="77275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3600" b="1" dirty="0">
                <a:solidFill>
                  <a:srgbClr val="1F497D"/>
                </a:solidFill>
                <a:ea typeface="ＭＳ Ｐゴシック" charset="-128"/>
              </a:rPr>
              <a:t> </a:t>
            </a:r>
            <a:r>
              <a:rPr lang="en-US" sz="3600" b="1" dirty="0" smtClean="0">
                <a:solidFill>
                  <a:srgbClr val="1F497D"/>
                </a:solidFill>
                <a:ea typeface="ＭＳ Ｐゴシック" charset="-128"/>
              </a:rPr>
              <a:t>Machine learning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Blip>
                <a:blip r:embed="rId23"/>
              </a:buBlip>
              <a:defRPr/>
            </a:pPr>
            <a:r>
              <a:rPr lang="en-US" sz="4000" dirty="0" smtClean="0">
                <a:solidFill>
                  <a:srgbClr val="1F497D"/>
                </a:solidFill>
                <a:ea typeface="ＭＳ Ｐゴシック" charset="-128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simple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machine learning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algorithm is constructed using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TensorFlow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C-Pol radar observed time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series of convective cell size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distributions as an input,  the algorithm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uses Adaptive Moment Estimation (ADAM) optimizer to solve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Eq. (1) for </a:t>
            </a:r>
            <a:r>
              <a:rPr lang="en-US" sz="3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79197" y="10273225"/>
            <a:ext cx="478620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SzPct val="100000"/>
              <a:defRPr/>
            </a:pPr>
            <a:r>
              <a:rPr lang="en-US" altLang="en-US" sz="2400" b="1" dirty="0">
                <a:solidFill>
                  <a:srgbClr val="D57500"/>
                </a:solidFill>
                <a:latin typeface="Arial"/>
                <a:cs typeface="Arial"/>
              </a:rPr>
              <a:t>A snapshot of convective cells observed by C-POL radar located at Darwin, Australia.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38500" y="30048352"/>
            <a:ext cx="2484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or addition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and </a:t>
            </a:r>
            <a:endParaRPr lang="en-US" sz="3600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79795"/>
              </p:ext>
            </p:extLst>
          </p:nvPr>
        </p:nvGraphicFramePr>
        <p:xfrm>
          <a:off x="2668693" y="31066973"/>
          <a:ext cx="63674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24" imgW="1777680" imgH="228600" progId="Equation.DSMT4">
                  <p:embed/>
                </p:oleObj>
              </mc:Choice>
              <mc:Fallback>
                <p:oleObj name="Equation" r:id="rId24" imgW="1777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693" y="31066973"/>
                        <a:ext cx="6367462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9755716" y="31156557"/>
            <a:ext cx="234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or removal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519469" y="7734882"/>
            <a:ext cx="780812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Current conceptual models underpinning parameterizations of the interaction between convection and the environment have relied on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unrealistic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 that slowly varying large-scale environment is in statistical equilibrium with a large number of small and short-lived clouds. 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06581"/>
              </p:ext>
            </p:extLst>
          </p:nvPr>
        </p:nvGraphicFramePr>
        <p:xfrm>
          <a:off x="7507871" y="24713514"/>
          <a:ext cx="52673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26" imgW="2374560" imgH="228600" progId="Equation.DSMT4">
                  <p:embed/>
                </p:oleObj>
              </mc:Choice>
              <mc:Fallback>
                <p:oleObj name="Equation" r:id="rId26" imgW="237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07871" y="24713514"/>
                        <a:ext cx="52673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1581"/>
              </p:ext>
            </p:extLst>
          </p:nvPr>
        </p:nvGraphicFramePr>
        <p:xfrm>
          <a:off x="6726433" y="25365477"/>
          <a:ext cx="7124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28" imgW="3213000" imgH="241200" progId="Equation.DSMT4">
                  <p:embed/>
                </p:oleObj>
              </mc:Choice>
              <mc:Fallback>
                <p:oleObj name="Equation" r:id="rId28" imgW="3213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726433" y="25365477"/>
                        <a:ext cx="7124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14535646" y="8322313"/>
            <a:ext cx="68097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1593" indent="-1063496" eaLnBrk="0" hangingPunct="0">
              <a:lnSpc>
                <a:spcPct val="150000"/>
              </a:lnSpc>
              <a:buClr>
                <a:srgbClr val="800080"/>
              </a:buClr>
              <a:buFontTx/>
              <a:buNone/>
              <a:defRPr/>
            </a:pPr>
            <a:r>
              <a:rPr lang="en-US" sz="4400" b="1" dirty="0">
                <a:solidFill>
                  <a:srgbClr val="D57500"/>
                </a:solidFill>
                <a:latin typeface="Arial"/>
                <a:cs typeface="Arial"/>
              </a:rPr>
              <a:t>(a) </a:t>
            </a:r>
            <a:r>
              <a:rPr lang="en-US" sz="4400" b="1" dirty="0" smtClean="0">
                <a:solidFill>
                  <a:srgbClr val="D57500"/>
                </a:solidFill>
                <a:latin typeface="Arial"/>
                <a:cs typeface="Arial"/>
              </a:rPr>
              <a:t>Development</a:t>
            </a:r>
            <a:endParaRPr lang="en-US" sz="44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0169" y="36632254"/>
            <a:ext cx="14678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This research was supported by the U.S. DOE’s ASR Program via the ICLASS </a:t>
            </a:r>
            <a:r>
              <a:rPr lang="en-US" sz="3600" b="1" dirty="0" smtClean="0">
                <a:solidFill>
                  <a:srgbClr val="D57500"/>
                </a:solidFill>
                <a:latin typeface="Arial"/>
                <a:cs typeface="Arial"/>
              </a:rPr>
              <a:t>SFA and the </a:t>
            </a:r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ARM Climate Research </a:t>
            </a:r>
            <a:r>
              <a:rPr lang="en-US" sz="3600" b="1" dirty="0" smtClean="0">
                <a:solidFill>
                  <a:srgbClr val="D57500"/>
                </a:solidFill>
                <a:latin typeface="Arial"/>
                <a:cs typeface="Arial"/>
              </a:rPr>
              <a:t>Facility.</a:t>
            </a:r>
            <a:endParaRPr lang="en-US" sz="36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666292" y="8585010"/>
            <a:ext cx="5056254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201593" indent="-1063496"/>
            <a:r>
              <a:rPr lang="en-US" sz="4400" b="1" dirty="0" smtClean="0">
                <a:solidFill>
                  <a:srgbClr val="D57500"/>
                </a:solidFill>
                <a:latin typeface="Arial"/>
                <a:cs typeface="Arial"/>
              </a:rPr>
              <a:t>(c)  Interpretation</a:t>
            </a:r>
            <a:endParaRPr lang="en-US" sz="44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797679" y="17729305"/>
            <a:ext cx="5549240" cy="615421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3035588" y="17301531"/>
            <a:ext cx="4851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1593" indent="-1063496"/>
            <a:r>
              <a:rPr lang="en-US" sz="2000" b="1" dirty="0" smtClean="0">
                <a:solidFill>
                  <a:srgbClr val="D57500"/>
                </a:solidFill>
                <a:latin typeface="Arial"/>
                <a:cs typeface="Arial"/>
              </a:rPr>
              <a:t>A </a:t>
            </a:r>
            <a:r>
              <a:rPr lang="en-US" sz="2000" b="1" dirty="0" err="1" smtClean="0">
                <a:solidFill>
                  <a:srgbClr val="D57500"/>
                </a:solidFill>
                <a:latin typeface="Arial"/>
                <a:cs typeface="Arial"/>
              </a:rPr>
              <a:t>TensorFlow</a:t>
            </a:r>
            <a:r>
              <a:rPr lang="en-US" sz="2000" b="1" dirty="0" smtClean="0">
                <a:solidFill>
                  <a:srgbClr val="D57500"/>
                </a:solidFill>
                <a:latin typeface="Arial"/>
                <a:cs typeface="Arial"/>
              </a:rPr>
              <a:t> graph of the algorithm</a:t>
            </a:r>
            <a:endParaRPr lang="en-US" sz="20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555200" y="17199185"/>
            <a:ext cx="6101072" cy="7011856"/>
          </a:xfrm>
          <a:prstGeom prst="roundRect">
            <a:avLst/>
          </a:prstGeom>
          <a:noFill/>
          <a:ln w="4762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29730312" y="16344343"/>
            <a:ext cx="11728052" cy="95545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population dynamics is governed by primarily three processes:</a:t>
            </a: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Blip>
                <a:blip r:embed="rId23"/>
              </a:buBlip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Process I Lifecycle of convection: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Cells form, grow and decay.   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Blip>
                <a:blip r:embed="rId23"/>
              </a:buBlip>
              <a:defRPr/>
            </a:pPr>
            <a:r>
              <a:rPr lang="en-US" sz="3600" dirty="0" smtClean="0">
                <a:solidFill>
                  <a:srgbClr val="1F497D"/>
                </a:solidFill>
                <a:ea typeface="ＭＳ Ｐゴシック" charset="-128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ea typeface="ＭＳ Ｐゴシック" charset="-128"/>
              </a:rPr>
              <a:t>Process II Positive feedback: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presence of large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cells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favors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formation of new small cells possibly through cold pool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dynamics.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Blip>
                <a:blip r:embed="rId23"/>
              </a:buBlip>
              <a:defRPr/>
            </a:pPr>
            <a:r>
              <a:rPr lang="en-US" sz="3600" b="1" dirty="0" smtClean="0">
                <a:solidFill>
                  <a:srgbClr val="1F49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Process III  Negative feedback: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presence of very large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cells suppresses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formation and growth of small cells possibly through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stabilization of the environment.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0233035" y="9310290"/>
            <a:ext cx="10936904" cy="7158166"/>
            <a:chOff x="30040870" y="9659057"/>
            <a:chExt cx="11327363" cy="8755186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0040870" y="9659057"/>
              <a:ext cx="11327363" cy="8755186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 rot="2927120">
              <a:off x="33665940" y="10584962"/>
              <a:ext cx="1622924" cy="78349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539437" y="12246920"/>
              <a:ext cx="2117261" cy="8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2"/>
                  </a:solidFill>
                </a:rPr>
                <a:t>Process I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5221767">
              <a:off x="32761879" y="16133437"/>
              <a:ext cx="481846" cy="24459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767876" y="16179531"/>
              <a:ext cx="2258380" cy="8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2"/>
                  </a:solidFill>
                </a:rPr>
                <a:t>Process </a:t>
              </a:r>
              <a:r>
                <a:rPr lang="en-US" sz="4000" b="1" dirty="0">
                  <a:solidFill>
                    <a:schemeClr val="tx2"/>
                  </a:solidFill>
                </a:rPr>
                <a:t>II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33113845" y="16698485"/>
              <a:ext cx="764691" cy="35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 rot="5400000">
              <a:off x="36710285" y="14666404"/>
              <a:ext cx="704024" cy="5146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151428" y="15186234"/>
              <a:ext cx="2399500" cy="8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2"/>
                  </a:solidFill>
                </a:rPr>
                <a:t>Process III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H="1">
              <a:off x="37143334" y="15894120"/>
              <a:ext cx="1" cy="993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33543750" y="12762136"/>
              <a:ext cx="0" cy="1374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568894" y="25688624"/>
            <a:ext cx="4367006" cy="395497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073195" y="25657210"/>
            <a:ext cx="4385109" cy="396527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15362499" y="24758261"/>
            <a:ext cx="49636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  <a:ea typeface="ＭＳ Ｐゴシック" charset="-128"/>
              </a:rPr>
              <a:t>Size distribution vs area fraction</a:t>
            </a:r>
            <a:endParaRPr lang="en-US" sz="2800" b="1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309809" y="25352501"/>
            <a:ext cx="15784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C-POL (</a:t>
            </a:r>
            <a:r>
              <a:rPr lang="en-US" sz="2000" b="1" dirty="0" err="1" smtClean="0">
                <a:solidFill>
                  <a:srgbClr val="1F497D"/>
                </a:solidFill>
                <a:ea typeface="ＭＳ Ｐゴシック" charset="-128"/>
              </a:rPr>
              <a:t>Obs</a:t>
            </a: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)</a:t>
            </a:r>
            <a:endParaRPr lang="en-US" sz="2000" b="1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9777329" y="25380211"/>
            <a:ext cx="363715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STOMP- Transition Matrix model</a:t>
            </a:r>
            <a:endParaRPr lang="en-US" sz="2000" b="1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5188255" y="29617972"/>
            <a:ext cx="49383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  <a:ea typeface="ＭＳ Ｐゴシック" charset="-128"/>
              </a:rPr>
              <a:t>Diurnal cycle of size distribution</a:t>
            </a:r>
            <a:endParaRPr lang="en-US" sz="2800" b="1" dirty="0">
              <a:solidFill>
                <a:srgbClr val="1F497D"/>
              </a:solidFill>
              <a:ea typeface="ＭＳ Ｐゴシック" charset="-128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590348" y="30510308"/>
            <a:ext cx="4319602" cy="437096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997302" y="30575803"/>
            <a:ext cx="4625695" cy="4314579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19615057" y="30357454"/>
            <a:ext cx="363715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STOMP- Transition Matrix model</a:t>
            </a:r>
            <a:endParaRPr lang="en-US" sz="2000" b="1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6395338" y="30297483"/>
            <a:ext cx="15784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C-POL (</a:t>
            </a:r>
            <a:r>
              <a:rPr lang="en-US" sz="2000" b="1" dirty="0" err="1" smtClean="0">
                <a:solidFill>
                  <a:srgbClr val="1F497D"/>
                </a:solidFill>
                <a:ea typeface="ＭＳ Ｐゴシック" charset="-128"/>
              </a:rPr>
              <a:t>Obs</a:t>
            </a:r>
            <a:r>
              <a:rPr lang="en-US" sz="2000" b="1" dirty="0" smtClean="0">
                <a:solidFill>
                  <a:srgbClr val="1F497D"/>
                </a:solidFill>
                <a:ea typeface="ＭＳ Ｐゴシック" charset="-128"/>
              </a:rPr>
              <a:t>)</a:t>
            </a:r>
            <a:endParaRPr lang="en-US" sz="2000" b="1" dirty="0">
              <a:solidFill>
                <a:srgbClr val="1F497D"/>
              </a:solidFill>
              <a:ea typeface="ＭＳ Ｐゴシック" charset="-128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23345243" y="25858873"/>
            <a:ext cx="5638646" cy="49912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rgbClr val="800080"/>
              </a:buClr>
              <a:buBlip>
                <a:blip r:embed="rId23"/>
              </a:buBlip>
              <a:defRPr/>
            </a:pPr>
            <a:r>
              <a:rPr lang="en-US" sz="4000" dirty="0" smtClean="0">
                <a:solidFill>
                  <a:srgbClr val="1F497D"/>
                </a:solidFill>
                <a:ea typeface="ＭＳ Ｐゴシック" charset="-128"/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When forced by the rate of change of area fraction. The transition matrix model predicts the size distribution </a:t>
            </a:r>
            <a:r>
              <a:rPr lang="en-US" sz="3600" dirty="0" smtClean="0">
                <a:solidFill>
                  <a:srgbClr val="000000"/>
                </a:solidFill>
              </a:rPr>
              <a:t>as a function of area fraction and  diurnal </a:t>
            </a:r>
            <a:r>
              <a:rPr lang="en-US" sz="3600" dirty="0">
                <a:solidFill>
                  <a:srgbClr val="000000"/>
                </a:solidFill>
              </a:rPr>
              <a:t>cycle well. </a:t>
            </a:r>
          </a:p>
        </p:txBody>
      </p:sp>
    </p:spTree>
    <p:extLst>
      <p:ext uri="{BB962C8B-B14F-4D97-AF65-F5344CB8AC3E}">
        <p14:creationId xmlns:p14="http://schemas.microsoft.com/office/powerpoint/2010/main" val="62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_PPT_Poster_Template_48x4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7B3917-9561-496F-BEC8-BFDEFA28D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4E4F55-B19A-4ECF-A5BD-7B17C6E3A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301A3-7E71-4127-BBFF-FE89DD68944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PNNL_PPT_Poster_Template_48x42</Template>
  <TotalTime>16880</TotalTime>
  <Words>689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PNNL_PPT_Poster_Template_48x42</vt:lpstr>
      <vt:lpstr>Equation</vt:lpstr>
      <vt:lpstr>PowerPoint Presentation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hagos</dc:creator>
  <cp:lastModifiedBy>Hagos, Samson M</cp:lastModifiedBy>
  <cp:revision>188</cp:revision>
  <cp:lastPrinted>2014-03-06T18:19:05Z</cp:lastPrinted>
  <dcterms:created xsi:type="dcterms:W3CDTF">2014-03-05T16:28:33Z</dcterms:created>
  <dcterms:modified xsi:type="dcterms:W3CDTF">2018-03-14T23:43:57Z</dcterms:modified>
</cp:coreProperties>
</file>