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38404800" cy="43891200"/>
  <p:notesSz cx="6858000" cy="9144000"/>
  <p:defaultText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2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thur J Sedlacek" initials="A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8F8F8"/>
    <a:srgbClr val="E7E4DD"/>
    <a:srgbClr val="FFF0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26" d="100"/>
          <a:sy n="26" d="100"/>
        </p:scale>
        <p:origin x="4536" y="368"/>
      </p:cViewPr>
      <p:guideLst>
        <p:guide orient="horz" pos="13824"/>
        <p:guide pos="12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3634723"/>
            <a:ext cx="32644080" cy="9408160"/>
          </a:xfrm>
        </p:spPr>
        <p:txBody>
          <a:bodyPr/>
          <a:lstStyle/>
          <a:p>
            <a:r>
              <a:rPr lang="en-US"/>
              <a:t>Click to edit Master title style</a:t>
            </a:r>
          </a:p>
        </p:txBody>
      </p:sp>
      <p:sp>
        <p:nvSpPr>
          <p:cNvPr id="3" name="Subtitle 2"/>
          <p:cNvSpPr>
            <a:spLocks noGrp="1"/>
          </p:cNvSpPr>
          <p:nvPr>
            <p:ph type="subTitle" idx="1"/>
          </p:nvPr>
        </p:nvSpPr>
        <p:spPr>
          <a:xfrm>
            <a:off x="5760720" y="24871680"/>
            <a:ext cx="26883360" cy="1121664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EE8A96-6FCE-4F6D-9200-B8ADEB56C1C4}"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E8A96-6FCE-4F6D-9200-B8ADEB56C1C4}"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757686"/>
            <a:ext cx="864108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20240" y="1757686"/>
            <a:ext cx="2528316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E8A96-6FCE-4F6D-9200-B8ADEB56C1C4}"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E8A96-6FCE-4F6D-9200-B8ADEB56C1C4}"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8204163"/>
            <a:ext cx="32644080" cy="8717280"/>
          </a:xfrm>
        </p:spPr>
        <p:txBody>
          <a:bodyPr anchor="t"/>
          <a:lstStyle>
            <a:lvl1pPr algn="l">
              <a:defRPr sz="20600" b="1" cap="all"/>
            </a:lvl1pPr>
          </a:lstStyle>
          <a:p>
            <a:r>
              <a:rPr lang="en-US"/>
              <a:t>Click to edit Master title style</a:t>
            </a:r>
          </a:p>
        </p:txBody>
      </p:sp>
      <p:sp>
        <p:nvSpPr>
          <p:cNvPr id="3" name="Text Placeholder 2"/>
          <p:cNvSpPr>
            <a:spLocks noGrp="1"/>
          </p:cNvSpPr>
          <p:nvPr>
            <p:ph type="body" idx="1"/>
          </p:nvPr>
        </p:nvSpPr>
        <p:spPr>
          <a:xfrm>
            <a:off x="3033715" y="18602966"/>
            <a:ext cx="32644080" cy="9601197"/>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EE8A96-6FCE-4F6D-9200-B8ADEB56C1C4}"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10241283"/>
            <a:ext cx="16962120" cy="2896616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9522440" y="10241283"/>
            <a:ext cx="16962120" cy="28966163"/>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EE8A96-6FCE-4F6D-9200-B8ADEB56C1C4}"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20240" y="9824723"/>
            <a:ext cx="16968790" cy="409447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a:t>Click to edit Master text styles</a:t>
            </a:r>
          </a:p>
        </p:txBody>
      </p:sp>
      <p:sp>
        <p:nvSpPr>
          <p:cNvPr id="4" name="Content Placeholder 3"/>
          <p:cNvSpPr>
            <a:spLocks noGrp="1"/>
          </p:cNvSpPr>
          <p:nvPr>
            <p:ph sz="half" idx="2"/>
          </p:nvPr>
        </p:nvSpPr>
        <p:spPr>
          <a:xfrm>
            <a:off x="1920240" y="13919200"/>
            <a:ext cx="16968790" cy="2528824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9509107" y="9824723"/>
            <a:ext cx="16975455" cy="4094477"/>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a:t>Click to edit Master text styles</a:t>
            </a:r>
          </a:p>
        </p:txBody>
      </p:sp>
      <p:sp>
        <p:nvSpPr>
          <p:cNvPr id="6" name="Content Placeholder 5"/>
          <p:cNvSpPr>
            <a:spLocks noGrp="1"/>
          </p:cNvSpPr>
          <p:nvPr>
            <p:ph sz="quarter" idx="4"/>
          </p:nvPr>
        </p:nvSpPr>
        <p:spPr>
          <a:xfrm>
            <a:off x="19509107" y="13919200"/>
            <a:ext cx="16975455" cy="25288243"/>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E8A96-6FCE-4F6D-9200-B8ADEB56C1C4}" type="datetimeFigureOut">
              <a:rPr lang="en-US" smtClean="0"/>
              <a:t>3/13/18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EE8A96-6FCE-4F6D-9200-B8ADEB56C1C4}" type="datetimeFigureOut">
              <a:rPr lang="en-US" smtClean="0"/>
              <a:t>3/13/18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E8A96-6FCE-4F6D-9200-B8ADEB56C1C4}" type="datetimeFigureOut">
              <a:rPr lang="en-US" smtClean="0"/>
              <a:t>3/13/18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2" y="1747520"/>
            <a:ext cx="12634915" cy="7437120"/>
          </a:xfrm>
        </p:spPr>
        <p:txBody>
          <a:bodyPr anchor="b"/>
          <a:lstStyle>
            <a:lvl1pPr algn="l">
              <a:defRPr sz="10300" b="1"/>
            </a:lvl1pPr>
          </a:lstStyle>
          <a:p>
            <a:r>
              <a:rPr lang="en-US"/>
              <a:t>Click to edit Master title style</a:t>
            </a:r>
          </a:p>
        </p:txBody>
      </p:sp>
      <p:sp>
        <p:nvSpPr>
          <p:cNvPr id="3" name="Content Placeholder 2"/>
          <p:cNvSpPr>
            <a:spLocks noGrp="1"/>
          </p:cNvSpPr>
          <p:nvPr>
            <p:ph idx="1"/>
          </p:nvPr>
        </p:nvSpPr>
        <p:spPr>
          <a:xfrm>
            <a:off x="15015210" y="1747523"/>
            <a:ext cx="21469350" cy="37459923"/>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42" y="9184643"/>
            <a:ext cx="12634915" cy="30022803"/>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fld id="{2FEE8A96-6FCE-4F6D-9200-B8ADEB56C1C4}"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30723840"/>
            <a:ext cx="23042880" cy="3627123"/>
          </a:xfrm>
        </p:spPr>
        <p:txBody>
          <a:bodyPr anchor="b"/>
          <a:lstStyle>
            <a:lvl1pPr algn="l">
              <a:defRPr sz="10300" b="1"/>
            </a:lvl1pPr>
          </a:lstStyle>
          <a:p>
            <a:r>
              <a:rPr lang="en-US"/>
              <a:t>Click to edit Master title style</a:t>
            </a:r>
          </a:p>
        </p:txBody>
      </p:sp>
      <p:sp>
        <p:nvSpPr>
          <p:cNvPr id="3" name="Picture Placeholder 2"/>
          <p:cNvSpPr>
            <a:spLocks noGrp="1"/>
          </p:cNvSpPr>
          <p:nvPr>
            <p:ph type="pic" idx="1"/>
          </p:nvPr>
        </p:nvSpPr>
        <p:spPr>
          <a:xfrm>
            <a:off x="7527610" y="3921760"/>
            <a:ext cx="23042880" cy="2633472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7527610" y="34350963"/>
            <a:ext cx="23042880" cy="5151117"/>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fld id="{2FEE8A96-6FCE-4F6D-9200-B8ADEB56C1C4}"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73683-2E03-4327-844F-0D4D6DE52C5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757683"/>
            <a:ext cx="34564320" cy="7315200"/>
          </a:xfrm>
          <a:prstGeom prst="rect">
            <a:avLst/>
          </a:prstGeom>
        </p:spPr>
        <p:txBody>
          <a:bodyPr vert="horz" lIns="470258" tIns="235129" rIns="470258" bIns="235129" rtlCol="0" anchor="ctr">
            <a:normAutofit/>
          </a:bodyPr>
          <a:lstStyle/>
          <a:p>
            <a:r>
              <a:rPr lang="en-US"/>
              <a:t>Click to edit Master title style</a:t>
            </a:r>
          </a:p>
        </p:txBody>
      </p:sp>
      <p:sp>
        <p:nvSpPr>
          <p:cNvPr id="3" name="Text Placeholder 2"/>
          <p:cNvSpPr>
            <a:spLocks noGrp="1"/>
          </p:cNvSpPr>
          <p:nvPr>
            <p:ph type="body" idx="1"/>
          </p:nvPr>
        </p:nvSpPr>
        <p:spPr>
          <a:xfrm>
            <a:off x="1920240" y="10241283"/>
            <a:ext cx="34564320" cy="28966163"/>
          </a:xfrm>
          <a:prstGeom prst="rect">
            <a:avLst/>
          </a:prstGeom>
        </p:spPr>
        <p:txBody>
          <a:bodyPr vert="horz" lIns="470258" tIns="235129" rIns="470258" bIns="2351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20240" y="40680643"/>
            <a:ext cx="8961120" cy="23368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2FEE8A96-6FCE-4F6D-9200-B8ADEB56C1C4}" type="datetimeFigureOut">
              <a:rPr lang="en-US" smtClean="0"/>
              <a:t>3/13/18</a:t>
            </a:fld>
            <a:endParaRPr lang="en-US"/>
          </a:p>
        </p:txBody>
      </p:sp>
      <p:sp>
        <p:nvSpPr>
          <p:cNvPr id="5" name="Footer Placeholder 4"/>
          <p:cNvSpPr>
            <a:spLocks noGrp="1"/>
          </p:cNvSpPr>
          <p:nvPr>
            <p:ph type="ftr" sz="quarter" idx="3"/>
          </p:nvPr>
        </p:nvSpPr>
        <p:spPr>
          <a:xfrm>
            <a:off x="13121640" y="40680643"/>
            <a:ext cx="12161520" cy="23368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523440" y="40680643"/>
            <a:ext cx="8961120" cy="23368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B7B73683-2E03-4327-844F-0D4D6DE52C5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2576"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4702576"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20843" indent="-1469555" algn="l" defTabSz="4702576"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8220" indent="-1175644" algn="l" defTabSz="4702576"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950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80797"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32085"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83373"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34661"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8594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9pPr>
    </p:bodyStyle>
    <p:other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emf"/><Relationship Id="rId17" Type="http://schemas.openxmlformats.org/officeDocument/2006/relationships/image" Target="../media/image14.tiff"/><Relationship Id="rId2" Type="http://schemas.openxmlformats.org/officeDocument/2006/relationships/slideLayout" Target="../slideLayouts/slideLayout7.xml"/><Relationship Id="rId16" Type="http://schemas.openxmlformats.org/officeDocument/2006/relationships/image" Target="../media/image13.tif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8.emf"/><Relationship Id="rId5" Type="http://schemas.openxmlformats.org/officeDocument/2006/relationships/image" Target="../media/image4.png"/><Relationship Id="rId15" Type="http://schemas.openxmlformats.org/officeDocument/2006/relationships/image" Target="../media/image12.tiff"/><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1.emf"/><Relationship Id="rId1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cstate="print"/>
          <a:srcRect/>
          <a:stretch>
            <a:fillRect/>
          </a:stretch>
        </p:blipFill>
        <p:spPr bwMode="auto">
          <a:xfrm>
            <a:off x="-19050" y="-19050"/>
            <a:ext cx="38404800" cy="43891200"/>
          </a:xfrm>
          <a:prstGeom prst="rect">
            <a:avLst/>
          </a:prstGeom>
          <a:noFill/>
          <a:ln w="9525">
            <a:noFill/>
            <a:miter lim="800000"/>
            <a:headEnd/>
            <a:tailEnd/>
          </a:ln>
          <a:effectLst/>
        </p:spPr>
      </p:pic>
      <p:sp>
        <p:nvSpPr>
          <p:cNvPr id="55" name="Rectangle 54">
            <a:extLst>
              <a:ext uri="{FF2B5EF4-FFF2-40B4-BE49-F238E27FC236}">
                <a16:creationId xmlns:a16="http://schemas.microsoft.com/office/drawing/2014/main" id="{1E6D41B2-6B4E-41FA-9FAF-88AAA4690647}"/>
              </a:ext>
            </a:extLst>
          </p:cNvPr>
          <p:cNvSpPr/>
          <p:nvPr/>
        </p:nvSpPr>
        <p:spPr>
          <a:xfrm>
            <a:off x="19361150" y="7467599"/>
            <a:ext cx="18726150" cy="32291067"/>
          </a:xfrm>
          <a:prstGeom prst="rect">
            <a:avLst/>
          </a:prstGeom>
          <a:solidFill>
            <a:srgbClr val="EAEAEA"/>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
          <p:cNvSpPr>
            <a:spLocks noChangeArrowheads="1"/>
          </p:cNvSpPr>
          <p:nvPr/>
        </p:nvSpPr>
        <p:spPr bwMode="auto">
          <a:xfrm>
            <a:off x="137831" y="36870"/>
            <a:ext cx="38404800" cy="6885761"/>
          </a:xfrm>
          <a:prstGeom prst="rect">
            <a:avLst/>
          </a:prstGeom>
          <a:noFill/>
          <a:ln w="9525">
            <a:noFill/>
            <a:miter lim="800000"/>
            <a:headEnd/>
            <a:tailEnd/>
          </a:ln>
          <a:effectLst/>
        </p:spPr>
        <p:txBody>
          <a:bodyPr wrap="square" lIns="479338" tIns="239664" rIns="479338" bIns="239664">
            <a:spAutoFit/>
          </a:bodyPr>
          <a:lstStyle/>
          <a:p>
            <a:pPr algn="ctr" defTabSz="4792663"/>
            <a:r>
              <a:rPr lang="en-US" sz="8000" b="1" dirty="0">
                <a:solidFill>
                  <a:schemeClr val="tx1">
                    <a:lumMod val="95000"/>
                    <a:lumOff val="5000"/>
                  </a:schemeClr>
                </a:solidFill>
                <a:latin typeface="Corbel" pitchFamily="34" charset="0"/>
              </a:rPr>
              <a:t>Making Aerosol Observing Systems Work for Research</a:t>
            </a:r>
          </a:p>
          <a:p>
            <a:pPr algn="ctr" defTabSz="4792663"/>
            <a:r>
              <a:rPr lang="en-US" sz="5800" b="1" dirty="0">
                <a:solidFill>
                  <a:schemeClr val="tx1">
                    <a:lumMod val="95000"/>
                    <a:lumOff val="5000"/>
                  </a:schemeClr>
                </a:solidFill>
                <a:latin typeface="Corbel" pitchFamily="34" charset="0"/>
              </a:rPr>
              <a:t>Stephen R. Springston</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Scott Smith</a:t>
            </a:r>
            <a:r>
              <a:rPr lang="en-US" sz="1900" dirty="0">
                <a:solidFill>
                  <a:schemeClr val="tx1">
                    <a:lumMod val="95000"/>
                    <a:lumOff val="5000"/>
                  </a:schemeClr>
                </a:solidFill>
                <a:latin typeface="Corbel" pitchFamily="34" charset="0"/>
              </a:rPr>
              <a:t> </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Sebastien Biraud</a:t>
            </a:r>
            <a:r>
              <a:rPr lang="en-US" sz="5800" b="1" baseline="30000" dirty="0">
                <a:solidFill>
                  <a:schemeClr val="tx1">
                    <a:lumMod val="95000"/>
                    <a:lumOff val="5000"/>
                  </a:schemeClr>
                </a:solidFill>
                <a:latin typeface="Corbel" pitchFamily="34" charset="0"/>
              </a:rPr>
              <a:t>2</a:t>
            </a:r>
            <a:r>
              <a:rPr lang="en-US" sz="5800" b="1" dirty="0">
                <a:solidFill>
                  <a:schemeClr val="tx1">
                    <a:lumMod val="95000"/>
                    <a:lumOff val="5000"/>
                  </a:schemeClr>
                </a:solidFill>
                <a:latin typeface="Corbel" pitchFamily="34" charset="0"/>
              </a:rPr>
              <a:t>, Matthew Boyer</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a:t>
            </a:r>
          </a:p>
          <a:p>
            <a:pPr algn="ctr" defTabSz="4792663"/>
            <a:r>
              <a:rPr lang="en-US" sz="5800" b="1" dirty="0">
                <a:solidFill>
                  <a:schemeClr val="tx1">
                    <a:lumMod val="95000"/>
                    <a:lumOff val="5000"/>
                  </a:schemeClr>
                </a:solidFill>
                <a:latin typeface="Corbel" pitchFamily="34" charset="0"/>
              </a:rPr>
              <a:t>Connor Flynn</a:t>
            </a:r>
            <a:r>
              <a:rPr lang="en-US" sz="5800" b="1" baseline="30000" dirty="0">
                <a:solidFill>
                  <a:schemeClr val="tx1">
                    <a:lumMod val="95000"/>
                    <a:lumOff val="5000"/>
                  </a:schemeClr>
                </a:solidFill>
                <a:latin typeface="Corbel" pitchFamily="34" charset="0"/>
              </a:rPr>
              <a:t>3</a:t>
            </a:r>
            <a:r>
              <a:rPr lang="en-US" sz="5800" b="1" dirty="0">
                <a:solidFill>
                  <a:schemeClr val="tx1">
                    <a:lumMod val="95000"/>
                    <a:lumOff val="5000"/>
                  </a:schemeClr>
                </a:solidFill>
                <a:latin typeface="Corbel" pitchFamily="34" charset="0"/>
              </a:rPr>
              <a:t>, Chongai Kuang</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Jenni Kyrouac</a:t>
            </a:r>
            <a:r>
              <a:rPr lang="en-US" sz="5800" b="1" baseline="30000" dirty="0">
                <a:solidFill>
                  <a:schemeClr val="tx1">
                    <a:lumMod val="95000"/>
                    <a:lumOff val="5000"/>
                  </a:schemeClr>
                </a:solidFill>
                <a:latin typeface="Corbel" pitchFamily="34" charset="0"/>
              </a:rPr>
              <a:t>4</a:t>
            </a:r>
            <a:r>
              <a:rPr lang="en-US" sz="5800" b="1" dirty="0">
                <a:solidFill>
                  <a:schemeClr val="tx1">
                    <a:lumMod val="95000"/>
                    <a:lumOff val="5000"/>
                  </a:schemeClr>
                </a:solidFill>
                <a:latin typeface="Corbel" pitchFamily="34" charset="0"/>
              </a:rPr>
              <a:t>, Cynthia Salwen</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a:t>
            </a:r>
          </a:p>
          <a:p>
            <a:pPr algn="ctr" defTabSz="4792663"/>
            <a:r>
              <a:rPr lang="en-US" sz="5800" b="1" dirty="0">
                <a:solidFill>
                  <a:schemeClr val="tx1">
                    <a:lumMod val="95000"/>
                    <a:lumOff val="5000"/>
                  </a:schemeClr>
                </a:solidFill>
                <a:latin typeface="Corbel" pitchFamily="34" charset="0"/>
              </a:rPr>
              <a:t>Arthur Sedlacek III</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Janek Uin</a:t>
            </a:r>
            <a:r>
              <a:rPr lang="en-US" sz="5800" b="1" baseline="30000" dirty="0">
                <a:solidFill>
                  <a:schemeClr val="tx1">
                    <a:lumMod val="95000"/>
                    <a:lumOff val="5000"/>
                  </a:schemeClr>
                </a:solidFill>
                <a:latin typeface="Corbel" pitchFamily="34" charset="0"/>
              </a:rPr>
              <a:t>1</a:t>
            </a:r>
            <a:r>
              <a:rPr lang="en-US" sz="5800" b="1" dirty="0">
                <a:solidFill>
                  <a:schemeClr val="tx1">
                    <a:lumMod val="95000"/>
                    <a:lumOff val="5000"/>
                  </a:schemeClr>
                </a:solidFill>
                <a:latin typeface="Corbel" pitchFamily="34" charset="0"/>
              </a:rPr>
              <a:t>  and Tom Watson</a:t>
            </a:r>
            <a:r>
              <a:rPr lang="en-US" sz="5800" b="1" baseline="30000" dirty="0">
                <a:solidFill>
                  <a:schemeClr val="tx1">
                    <a:lumMod val="95000"/>
                    <a:lumOff val="5000"/>
                  </a:schemeClr>
                </a:solidFill>
                <a:latin typeface="Corbel" pitchFamily="34" charset="0"/>
              </a:rPr>
              <a:t>1</a:t>
            </a:r>
            <a:endParaRPr lang="en-US" sz="5800" b="1" dirty="0">
              <a:solidFill>
                <a:schemeClr val="tx1">
                  <a:lumMod val="95000"/>
                  <a:lumOff val="5000"/>
                </a:schemeClr>
              </a:solidFill>
              <a:latin typeface="Corbel" pitchFamily="34" charset="0"/>
              <a:cs typeface="Arial" charset="0"/>
            </a:endParaRPr>
          </a:p>
          <a:p>
            <a:pPr algn="ctr" defTabSz="4792663"/>
            <a:r>
              <a:rPr lang="en-US" sz="5400" baseline="30000" dirty="0">
                <a:solidFill>
                  <a:schemeClr val="tx1">
                    <a:lumMod val="95000"/>
                    <a:lumOff val="5000"/>
                  </a:schemeClr>
                </a:solidFill>
                <a:latin typeface="Corbel" pitchFamily="34" charset="0"/>
                <a:cs typeface="Times New Roman" pitchFamily="18" charset="0"/>
              </a:rPr>
              <a:t>1</a:t>
            </a:r>
            <a:r>
              <a:rPr lang="en-US" sz="5400" dirty="0">
                <a:solidFill>
                  <a:schemeClr val="tx1">
                    <a:lumMod val="95000"/>
                    <a:lumOff val="5000"/>
                  </a:schemeClr>
                </a:solidFill>
                <a:latin typeface="Corbel" pitchFamily="34" charset="0"/>
                <a:cs typeface="Times New Roman" pitchFamily="18" charset="0"/>
              </a:rPr>
              <a:t>Brookhaven National Laboratory, </a:t>
            </a:r>
            <a:r>
              <a:rPr lang="en-US" sz="5400" baseline="30000" dirty="0">
                <a:solidFill>
                  <a:schemeClr val="tx1">
                    <a:lumMod val="95000"/>
                    <a:lumOff val="5000"/>
                  </a:schemeClr>
                </a:solidFill>
                <a:latin typeface="Corbel" pitchFamily="34" charset="0"/>
                <a:cs typeface="Times New Roman" pitchFamily="18" charset="0"/>
              </a:rPr>
              <a:t>2</a:t>
            </a:r>
            <a:r>
              <a:rPr lang="en-US" sz="5400" dirty="0">
                <a:solidFill>
                  <a:schemeClr val="tx1">
                    <a:lumMod val="95000"/>
                    <a:lumOff val="5000"/>
                  </a:schemeClr>
                </a:solidFill>
                <a:latin typeface="Corbel" pitchFamily="34" charset="0"/>
                <a:cs typeface="Times New Roman" pitchFamily="18" charset="0"/>
              </a:rPr>
              <a:t>Lawrence Berkeley National Laboratory, </a:t>
            </a:r>
          </a:p>
          <a:p>
            <a:pPr algn="ctr" defTabSz="4792663"/>
            <a:r>
              <a:rPr lang="en-US" sz="5400" baseline="30000" dirty="0">
                <a:solidFill>
                  <a:schemeClr val="tx1">
                    <a:lumMod val="95000"/>
                    <a:lumOff val="5000"/>
                  </a:schemeClr>
                </a:solidFill>
                <a:latin typeface="Corbel" pitchFamily="34" charset="0"/>
                <a:cs typeface="Times New Roman" pitchFamily="18" charset="0"/>
              </a:rPr>
              <a:t>3</a:t>
            </a:r>
            <a:r>
              <a:rPr lang="en-US" sz="5400" dirty="0">
                <a:solidFill>
                  <a:schemeClr val="tx1">
                    <a:lumMod val="95000"/>
                    <a:lumOff val="5000"/>
                  </a:schemeClr>
                </a:solidFill>
                <a:latin typeface="Corbel" pitchFamily="34" charset="0"/>
                <a:cs typeface="Times New Roman" pitchFamily="18" charset="0"/>
              </a:rPr>
              <a:t>Pacific Northwest National Laboratory, and </a:t>
            </a:r>
            <a:r>
              <a:rPr lang="en-US" sz="5400" baseline="30000" dirty="0">
                <a:solidFill>
                  <a:schemeClr val="tx1">
                    <a:lumMod val="95000"/>
                    <a:lumOff val="5000"/>
                  </a:schemeClr>
                </a:solidFill>
                <a:latin typeface="Corbel" pitchFamily="34" charset="0"/>
              </a:rPr>
              <a:t>4</a:t>
            </a:r>
            <a:r>
              <a:rPr lang="en-US" sz="5400" dirty="0">
                <a:solidFill>
                  <a:schemeClr val="tx1">
                    <a:lumMod val="95000"/>
                    <a:lumOff val="5000"/>
                  </a:schemeClr>
                </a:solidFill>
                <a:latin typeface="Corbel" pitchFamily="34" charset="0"/>
              </a:rPr>
              <a:t>Argonne National Laboratory</a:t>
            </a:r>
            <a:endParaRPr lang="en-US" sz="5400" dirty="0">
              <a:solidFill>
                <a:schemeClr val="tx1">
                  <a:lumMod val="95000"/>
                  <a:lumOff val="5000"/>
                </a:schemeClr>
              </a:solidFill>
              <a:latin typeface="Corbel" pitchFamily="34" charset="0"/>
              <a:cs typeface="Times New Roman" pitchFamily="18" charset="0"/>
            </a:endParaRPr>
          </a:p>
          <a:p>
            <a:pPr algn="ctr" defTabSz="4792663"/>
            <a:r>
              <a:rPr lang="en-US" sz="5400" dirty="0">
                <a:solidFill>
                  <a:schemeClr val="tx1">
                    <a:lumMod val="95000"/>
                    <a:lumOff val="5000"/>
                  </a:schemeClr>
                </a:solidFill>
                <a:latin typeface="Corbel" pitchFamily="34" charset="0"/>
                <a:cs typeface="Times New Roman" pitchFamily="18" charset="0"/>
              </a:rPr>
              <a:t> </a:t>
            </a:r>
            <a:r>
              <a:rPr lang="en-US" sz="4800" b="1" dirty="0">
                <a:solidFill>
                  <a:schemeClr val="tx1">
                    <a:lumMod val="95000"/>
                    <a:lumOff val="5000"/>
                  </a:schemeClr>
                </a:solidFill>
                <a:latin typeface="Corbel" pitchFamily="34" charset="0"/>
              </a:rPr>
              <a:t>Corresponding author: </a:t>
            </a:r>
            <a:r>
              <a:rPr lang="en-US" sz="4800" dirty="0">
                <a:solidFill>
                  <a:schemeClr val="tx1">
                    <a:lumMod val="95000"/>
                    <a:lumOff val="5000"/>
                  </a:schemeClr>
                </a:solidFill>
                <a:latin typeface="Corbel" pitchFamily="34" charset="0"/>
              </a:rPr>
              <a:t>Stephen R. Springston, srs@bnl.gov, (631) 344-4477</a:t>
            </a:r>
          </a:p>
        </p:txBody>
      </p:sp>
      <p:pic>
        <p:nvPicPr>
          <p:cNvPr id="23" name="Picture 22" descr="70_100_BNL_Lockup.png"/>
          <p:cNvPicPr>
            <a:picLocks noChangeAspect="1"/>
          </p:cNvPicPr>
          <p:nvPr/>
        </p:nvPicPr>
        <p:blipFill>
          <a:blip r:embed="rId4" cstate="print"/>
          <a:srcRect/>
          <a:stretch>
            <a:fillRect/>
          </a:stretch>
        </p:blipFill>
        <p:spPr>
          <a:xfrm>
            <a:off x="685800" y="1066800"/>
            <a:ext cx="5914462" cy="2209800"/>
          </a:xfrm>
          <a:prstGeom prst="rect">
            <a:avLst/>
          </a:prstGeom>
        </p:spPr>
      </p:pic>
      <p:cxnSp>
        <p:nvCxnSpPr>
          <p:cNvPr id="24" name="Straight Connector 23"/>
          <p:cNvCxnSpPr/>
          <p:nvPr/>
        </p:nvCxnSpPr>
        <p:spPr>
          <a:xfrm flipV="1">
            <a:off x="0" y="6934200"/>
            <a:ext cx="38404800" cy="76200"/>
          </a:xfrm>
          <a:prstGeom prst="line">
            <a:avLst/>
          </a:prstGeom>
          <a:ln w="136525" cap="flat"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A819CAD-A22C-491A-8EED-4A6C0B5F4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0200" y="1432437"/>
            <a:ext cx="4821284" cy="1478527"/>
          </a:xfrm>
          <a:prstGeom prst="rect">
            <a:avLst/>
          </a:prstGeom>
        </p:spPr>
      </p:pic>
      <p:sp>
        <p:nvSpPr>
          <p:cNvPr id="26" name="Rectangle 25">
            <a:extLst>
              <a:ext uri="{FF2B5EF4-FFF2-40B4-BE49-F238E27FC236}">
                <a16:creationId xmlns:a16="http://schemas.microsoft.com/office/drawing/2014/main" id="{64CBCF4F-7E8C-4ABB-B655-B10EECA86E08}"/>
              </a:ext>
            </a:extLst>
          </p:cNvPr>
          <p:cNvSpPr/>
          <p:nvPr/>
        </p:nvSpPr>
        <p:spPr>
          <a:xfrm>
            <a:off x="317500" y="7467600"/>
            <a:ext cx="18726150" cy="35890200"/>
          </a:xfrm>
          <a:prstGeom prst="rect">
            <a:avLst/>
          </a:prstGeom>
          <a:solidFill>
            <a:srgbClr val="EAEAEA"/>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C70ECCA-F569-4853-9FE3-B1FE8D79CCDA}"/>
              </a:ext>
            </a:extLst>
          </p:cNvPr>
          <p:cNvSpPr txBox="1"/>
          <p:nvPr/>
        </p:nvSpPr>
        <p:spPr>
          <a:xfrm>
            <a:off x="1308099" y="7826612"/>
            <a:ext cx="15408442" cy="2431435"/>
          </a:xfrm>
          <a:prstGeom prst="rect">
            <a:avLst/>
          </a:prstGeom>
          <a:noFill/>
        </p:spPr>
        <p:txBody>
          <a:bodyPr wrap="square" rtlCol="0">
            <a:spAutoFit/>
          </a:bodyPr>
          <a:lstStyle/>
          <a:p>
            <a:r>
              <a:rPr lang="en-US" sz="4400" b="1" dirty="0">
                <a:latin typeface="+mj-lt"/>
              </a:rPr>
              <a:t>Accomplishments in the Last Year</a:t>
            </a:r>
          </a:p>
          <a:p>
            <a:r>
              <a:rPr lang="en-US" sz="3600" dirty="0">
                <a:latin typeface="+mj-lt"/>
              </a:rPr>
              <a:t>Mandate: </a:t>
            </a:r>
            <a:r>
              <a:rPr lang="en-US" sz="3600" b="1" dirty="0">
                <a:latin typeface="+mj-lt"/>
              </a:rPr>
              <a:t>To provide </a:t>
            </a:r>
            <a:r>
              <a:rPr lang="en-US" sz="3600" b="1" i="1" dirty="0">
                <a:latin typeface="+mj-lt"/>
              </a:rPr>
              <a:t>in situ</a:t>
            </a:r>
            <a:r>
              <a:rPr lang="en-US" sz="3600" b="1" dirty="0">
                <a:latin typeface="+mj-lt"/>
              </a:rPr>
              <a:t> characterization of atmospheric aerosols, their precursors and ancillary measurements to better understand the radiation balance of the atmosphere.</a:t>
            </a:r>
          </a:p>
        </p:txBody>
      </p:sp>
      <p:sp>
        <p:nvSpPr>
          <p:cNvPr id="30" name="TextBox 29">
            <a:extLst>
              <a:ext uri="{FF2B5EF4-FFF2-40B4-BE49-F238E27FC236}">
                <a16:creationId xmlns:a16="http://schemas.microsoft.com/office/drawing/2014/main" id="{2A1E2C72-AC56-431C-A4F2-71C82225FB79}"/>
              </a:ext>
            </a:extLst>
          </p:cNvPr>
          <p:cNvSpPr txBox="1"/>
          <p:nvPr/>
        </p:nvSpPr>
        <p:spPr>
          <a:xfrm>
            <a:off x="1308099" y="16356717"/>
            <a:ext cx="12942365" cy="3970318"/>
          </a:xfrm>
          <a:prstGeom prst="rect">
            <a:avLst/>
          </a:prstGeom>
          <a:noFill/>
        </p:spPr>
        <p:txBody>
          <a:bodyPr wrap="square" rtlCol="0">
            <a:spAutoFit/>
          </a:bodyPr>
          <a:lstStyle/>
          <a:p>
            <a:r>
              <a:rPr lang="en-US" sz="3600" dirty="0">
                <a:latin typeface="+mj-lt"/>
              </a:rPr>
              <a:t>LASIC (AMF1) 2016-06-01 to 2017-10-31 – MAOS A/C regularly detected aged biomass-burning aerosol from Africa.  A complete suite of aerosol characterization provided chemical, microphysical, and optical properties over the course of two burning seasons.  </a:t>
            </a:r>
            <a:r>
              <a:rPr lang="en-US" sz="3600" b="1" dirty="0">
                <a:latin typeface="+mj-lt"/>
              </a:rPr>
              <a:t>Comprehensive </a:t>
            </a:r>
            <a:r>
              <a:rPr lang="en-US" sz="3600" b="1" i="1" dirty="0">
                <a:latin typeface="+mj-lt"/>
              </a:rPr>
              <a:t>in-situ </a:t>
            </a:r>
            <a:r>
              <a:rPr lang="en-US" sz="3600" b="1" dirty="0">
                <a:latin typeface="+mj-lt"/>
              </a:rPr>
              <a:t>measurements were necessary to show the boundary-layer only loosely correlated with total optical depth measured by remote sensing.</a:t>
            </a:r>
          </a:p>
        </p:txBody>
      </p:sp>
      <p:sp>
        <p:nvSpPr>
          <p:cNvPr id="31" name="TextBox 30">
            <a:extLst>
              <a:ext uri="{FF2B5EF4-FFF2-40B4-BE49-F238E27FC236}">
                <a16:creationId xmlns:a16="http://schemas.microsoft.com/office/drawing/2014/main" id="{46809B21-5674-4E99-A8AA-BDED89EF6EB0}"/>
              </a:ext>
            </a:extLst>
          </p:cNvPr>
          <p:cNvSpPr txBox="1"/>
          <p:nvPr/>
        </p:nvSpPr>
        <p:spPr>
          <a:xfrm>
            <a:off x="7632700" y="21356495"/>
            <a:ext cx="10999558" cy="3970318"/>
          </a:xfrm>
          <a:prstGeom prst="rect">
            <a:avLst/>
          </a:prstGeom>
          <a:noFill/>
        </p:spPr>
        <p:txBody>
          <a:bodyPr wrap="square" rtlCol="0">
            <a:spAutoFit/>
          </a:bodyPr>
          <a:lstStyle/>
          <a:p>
            <a:r>
              <a:rPr lang="en-US" sz="3600" dirty="0">
                <a:latin typeface="+mj-lt"/>
              </a:rPr>
              <a:t>MARCUS (AMF2) 2017-09-01 – 2018-04-01 - AMF2 sailing in the Southern Ocean used aerosol instrumentation to measure size distribution and optical properties in context with remote sensing of clouds.  </a:t>
            </a:r>
            <a:r>
              <a:rPr lang="en-US" sz="3600" b="1" dirty="0">
                <a:latin typeface="+mj-lt"/>
              </a:rPr>
              <a:t>The robust engineering of the AOS allows measurements to be made under challenging conditions and limited communications.</a:t>
            </a:r>
          </a:p>
          <a:p>
            <a:endParaRPr lang="en-US" sz="3600" dirty="0">
              <a:latin typeface="+mj-lt"/>
            </a:endParaRPr>
          </a:p>
        </p:txBody>
      </p:sp>
      <p:pic>
        <p:nvPicPr>
          <p:cNvPr id="9" name="Picture 8">
            <a:extLst>
              <a:ext uri="{FF2B5EF4-FFF2-40B4-BE49-F238E27FC236}">
                <a16:creationId xmlns:a16="http://schemas.microsoft.com/office/drawing/2014/main" id="{B442E341-18C6-4E2E-B12D-553161B21423}"/>
              </a:ext>
            </a:extLst>
          </p:cNvPr>
          <p:cNvPicPr>
            <a:picLocks noChangeAspect="1"/>
          </p:cNvPicPr>
          <p:nvPr/>
        </p:nvPicPr>
        <p:blipFill>
          <a:blip r:embed="rId6"/>
          <a:stretch>
            <a:fillRect/>
          </a:stretch>
        </p:blipFill>
        <p:spPr>
          <a:xfrm>
            <a:off x="1308097" y="21356495"/>
            <a:ext cx="5780484" cy="3280602"/>
          </a:xfrm>
          <a:prstGeom prst="rect">
            <a:avLst/>
          </a:prstGeom>
        </p:spPr>
      </p:pic>
      <p:sp>
        <p:nvSpPr>
          <p:cNvPr id="32" name="TextBox 31">
            <a:extLst>
              <a:ext uri="{FF2B5EF4-FFF2-40B4-BE49-F238E27FC236}">
                <a16:creationId xmlns:a16="http://schemas.microsoft.com/office/drawing/2014/main" id="{7D9A7877-7910-407B-846C-E20BC0EEC6A1}"/>
              </a:ext>
            </a:extLst>
          </p:cNvPr>
          <p:cNvSpPr txBox="1"/>
          <p:nvPr/>
        </p:nvSpPr>
        <p:spPr>
          <a:xfrm>
            <a:off x="1308098" y="25093918"/>
            <a:ext cx="11645901" cy="1200329"/>
          </a:xfrm>
          <a:prstGeom prst="rect">
            <a:avLst/>
          </a:prstGeom>
          <a:noFill/>
        </p:spPr>
        <p:txBody>
          <a:bodyPr wrap="square" rtlCol="0">
            <a:spAutoFit/>
          </a:bodyPr>
          <a:lstStyle/>
          <a:p>
            <a:r>
              <a:rPr lang="en-US" sz="3600" dirty="0">
                <a:latin typeface="+mj-lt"/>
              </a:rPr>
              <a:t>ENA and ENA Satellite Site 2017-06 – ongoing to determine how to </a:t>
            </a:r>
            <a:r>
              <a:rPr lang="en-US" sz="3600" b="1" dirty="0">
                <a:latin typeface="+mj-lt"/>
              </a:rPr>
              <a:t>flag non-regionally representative data.  </a:t>
            </a:r>
          </a:p>
        </p:txBody>
      </p:sp>
      <p:sp>
        <p:nvSpPr>
          <p:cNvPr id="33" name="TextBox 32">
            <a:extLst>
              <a:ext uri="{FF2B5EF4-FFF2-40B4-BE49-F238E27FC236}">
                <a16:creationId xmlns:a16="http://schemas.microsoft.com/office/drawing/2014/main" id="{445CEDF0-F714-45EC-94A4-A86A86A78C1E}"/>
              </a:ext>
            </a:extLst>
          </p:cNvPr>
          <p:cNvSpPr txBox="1"/>
          <p:nvPr/>
        </p:nvSpPr>
        <p:spPr>
          <a:xfrm>
            <a:off x="1330158" y="27287415"/>
            <a:ext cx="12498148" cy="1200329"/>
          </a:xfrm>
          <a:prstGeom prst="rect">
            <a:avLst/>
          </a:prstGeom>
          <a:noFill/>
        </p:spPr>
        <p:txBody>
          <a:bodyPr wrap="square" rtlCol="0">
            <a:spAutoFit/>
          </a:bodyPr>
          <a:lstStyle/>
          <a:p>
            <a:r>
              <a:rPr lang="en-US" sz="3600" dirty="0">
                <a:latin typeface="+mj-lt"/>
              </a:rPr>
              <a:t>AMF3 at Oliktok – commence summer-only operation of CCN-200 and HTDMA which are </a:t>
            </a:r>
            <a:r>
              <a:rPr lang="en-US" sz="3600" b="1" dirty="0">
                <a:latin typeface="+mj-lt"/>
              </a:rPr>
              <a:t>vulnerable to unplanned hard freezing.</a:t>
            </a:r>
          </a:p>
        </p:txBody>
      </p:sp>
      <p:pic>
        <p:nvPicPr>
          <p:cNvPr id="11" name="Picture 10">
            <a:extLst>
              <a:ext uri="{FF2B5EF4-FFF2-40B4-BE49-F238E27FC236}">
                <a16:creationId xmlns:a16="http://schemas.microsoft.com/office/drawing/2014/main" id="{24F1E9D8-FA0F-40E0-9982-8EAAFC60E891}"/>
              </a:ext>
            </a:extLst>
          </p:cNvPr>
          <p:cNvPicPr>
            <a:picLocks noChangeAspect="1"/>
          </p:cNvPicPr>
          <p:nvPr/>
        </p:nvPicPr>
        <p:blipFill>
          <a:blip r:embed="rId7"/>
          <a:stretch>
            <a:fillRect/>
          </a:stretch>
        </p:blipFill>
        <p:spPr>
          <a:xfrm>
            <a:off x="14352752" y="27287416"/>
            <a:ext cx="4279506" cy="3296308"/>
          </a:xfrm>
          <a:prstGeom prst="rect">
            <a:avLst/>
          </a:prstGeom>
        </p:spPr>
      </p:pic>
      <p:sp>
        <p:nvSpPr>
          <p:cNvPr id="34" name="TextBox 33">
            <a:extLst>
              <a:ext uri="{FF2B5EF4-FFF2-40B4-BE49-F238E27FC236}">
                <a16:creationId xmlns:a16="http://schemas.microsoft.com/office/drawing/2014/main" id="{FFD3C5EA-0765-42FA-AE78-F646B094071A}"/>
              </a:ext>
            </a:extLst>
          </p:cNvPr>
          <p:cNvSpPr txBox="1"/>
          <p:nvPr/>
        </p:nvSpPr>
        <p:spPr>
          <a:xfrm>
            <a:off x="8780803" y="30952576"/>
            <a:ext cx="9851453" cy="3416320"/>
          </a:xfrm>
          <a:prstGeom prst="rect">
            <a:avLst/>
          </a:prstGeom>
          <a:noFill/>
        </p:spPr>
        <p:txBody>
          <a:bodyPr wrap="square" rtlCol="0">
            <a:spAutoFit/>
          </a:bodyPr>
          <a:lstStyle/>
          <a:p>
            <a:r>
              <a:rPr lang="en-US" sz="3600" dirty="0">
                <a:latin typeface="+mj-lt"/>
              </a:rPr>
              <a:t>SGP – 2017-08 - Commenced operations! </a:t>
            </a:r>
            <a:r>
              <a:rPr lang="en-US" sz="3600" dirty="0"/>
              <a:t>New HTDMA installed, 2017-10.  </a:t>
            </a:r>
            <a:r>
              <a:rPr lang="en-US" sz="3600" dirty="0">
                <a:latin typeface="+mj-lt"/>
              </a:rPr>
              <a:t>A re-engineered f(RH) installed 2018-03.  SGP now contains most extensive suite of aerosol instrumentation in ARM.  </a:t>
            </a:r>
            <a:r>
              <a:rPr lang="en-US" sz="3600" b="1" dirty="0">
                <a:latin typeface="+mj-lt"/>
              </a:rPr>
              <a:t>Example: Allowing new particle formation to be studied with n-SMPS and SO2 instruments.</a:t>
            </a:r>
          </a:p>
        </p:txBody>
      </p:sp>
      <p:sp>
        <p:nvSpPr>
          <p:cNvPr id="46" name="TextBox 45">
            <a:extLst>
              <a:ext uri="{FF2B5EF4-FFF2-40B4-BE49-F238E27FC236}">
                <a16:creationId xmlns:a16="http://schemas.microsoft.com/office/drawing/2014/main" id="{6A9E5F69-42AE-4DE4-975A-BFF098162E40}"/>
              </a:ext>
            </a:extLst>
          </p:cNvPr>
          <p:cNvSpPr txBox="1"/>
          <p:nvPr/>
        </p:nvSpPr>
        <p:spPr>
          <a:xfrm>
            <a:off x="1308098" y="36665186"/>
            <a:ext cx="11502567" cy="2862322"/>
          </a:xfrm>
          <a:prstGeom prst="rect">
            <a:avLst/>
          </a:prstGeom>
          <a:noFill/>
        </p:spPr>
        <p:txBody>
          <a:bodyPr wrap="square" rtlCol="0">
            <a:spAutoFit/>
          </a:bodyPr>
          <a:lstStyle/>
          <a:p>
            <a:r>
              <a:rPr lang="en-US" sz="3600" dirty="0">
                <a:latin typeface="+mj-lt"/>
              </a:rPr>
              <a:t>Laboratory Studies – The AOS Inlet Characterization experimentally demonstrated transmission efficiency between 10 nm &lt; </a:t>
            </a:r>
            <a:r>
              <a:rPr lang="en-US" sz="3600" dirty="0" err="1">
                <a:latin typeface="+mj-lt"/>
              </a:rPr>
              <a:t>D</a:t>
            </a:r>
            <a:r>
              <a:rPr lang="en-US" sz="3600" baseline="-25000" dirty="0" err="1">
                <a:latin typeface="+mj-lt"/>
              </a:rPr>
              <a:t>p</a:t>
            </a:r>
            <a:r>
              <a:rPr lang="en-US" sz="3600" dirty="0">
                <a:latin typeface="+mj-lt"/>
              </a:rPr>
              <a:t> &lt; 1 µm.  </a:t>
            </a:r>
            <a:r>
              <a:rPr lang="en-US" sz="3600" b="1" dirty="0">
                <a:latin typeface="+mj-lt"/>
              </a:rPr>
              <a:t>Results demonstrate confidence in reported size distribution from SMPS and UHSAS.  </a:t>
            </a:r>
            <a:r>
              <a:rPr lang="en-US" sz="3600" dirty="0">
                <a:latin typeface="+mj-lt"/>
              </a:rPr>
              <a:t>Future studies planned to extend range </a:t>
            </a:r>
            <a:r>
              <a:rPr lang="en-US" sz="3600" dirty="0" err="1">
                <a:latin typeface="+mj-lt"/>
              </a:rPr>
              <a:t>D</a:t>
            </a:r>
            <a:r>
              <a:rPr lang="en-US" sz="3600" baseline="-25000" dirty="0" err="1">
                <a:latin typeface="+mj-lt"/>
              </a:rPr>
              <a:t>p</a:t>
            </a:r>
            <a:r>
              <a:rPr lang="en-US" sz="3600" dirty="0">
                <a:latin typeface="+mj-lt"/>
              </a:rPr>
              <a:t> &gt; 10 </a:t>
            </a:r>
            <a:r>
              <a:rPr lang="en-US" sz="3600" dirty="0"/>
              <a:t>µm.  </a:t>
            </a:r>
            <a:endParaRPr lang="en-US" sz="3600" dirty="0">
              <a:latin typeface="+mj-lt"/>
            </a:endParaRPr>
          </a:p>
        </p:txBody>
      </p:sp>
      <p:sp>
        <p:nvSpPr>
          <p:cNvPr id="47" name="TextBox 46">
            <a:extLst>
              <a:ext uri="{FF2B5EF4-FFF2-40B4-BE49-F238E27FC236}">
                <a16:creationId xmlns:a16="http://schemas.microsoft.com/office/drawing/2014/main" id="{0DF6EA5B-C849-4693-823E-355BF4AC6521}"/>
              </a:ext>
            </a:extLst>
          </p:cNvPr>
          <p:cNvSpPr txBox="1"/>
          <p:nvPr/>
        </p:nvSpPr>
        <p:spPr>
          <a:xfrm>
            <a:off x="1308099" y="40462200"/>
            <a:ext cx="17324159" cy="2862322"/>
          </a:xfrm>
          <a:prstGeom prst="rect">
            <a:avLst/>
          </a:prstGeom>
          <a:noFill/>
        </p:spPr>
        <p:txBody>
          <a:bodyPr wrap="square" rtlCol="0">
            <a:spAutoFit/>
          </a:bodyPr>
          <a:lstStyle/>
          <a:p>
            <a:r>
              <a:rPr lang="en-US" sz="3600" b="1" dirty="0">
                <a:latin typeface="+mj-lt"/>
              </a:rPr>
              <a:t>Additional Accomplishments – </a:t>
            </a:r>
          </a:p>
          <a:p>
            <a:r>
              <a:rPr lang="en-US" sz="3600" dirty="0">
                <a:latin typeface="+mj-lt"/>
              </a:rPr>
              <a:t>	</a:t>
            </a:r>
            <a:r>
              <a:rPr lang="en-US" sz="3600" b="1" dirty="0">
                <a:latin typeface="+mj-lt"/>
              </a:rPr>
              <a:t>Harmonization of most AOS instruments to b1 level</a:t>
            </a:r>
          </a:p>
          <a:p>
            <a:r>
              <a:rPr lang="en-US" sz="3600" b="1" dirty="0">
                <a:latin typeface="+mj-lt"/>
              </a:rPr>
              <a:t>	ACSM workshop 4/11/17</a:t>
            </a:r>
          </a:p>
          <a:p>
            <a:r>
              <a:rPr lang="en-US" sz="3600" b="1" dirty="0">
                <a:latin typeface="+mj-lt"/>
              </a:rPr>
              <a:t>	Extending lower range (</a:t>
            </a:r>
            <a:r>
              <a:rPr lang="en-US" sz="3600" b="1" dirty="0" err="1">
                <a:latin typeface="+mj-lt"/>
              </a:rPr>
              <a:t>D</a:t>
            </a:r>
            <a:r>
              <a:rPr lang="en-US" sz="3600" b="1" baseline="-25000" dirty="0" err="1">
                <a:latin typeface="+mj-lt"/>
              </a:rPr>
              <a:t>p</a:t>
            </a:r>
            <a:r>
              <a:rPr lang="en-US" sz="3600" b="1" dirty="0">
                <a:latin typeface="+mj-lt"/>
              </a:rPr>
              <a:t> &lt; 3 nm) of a commercial CPC</a:t>
            </a:r>
          </a:p>
          <a:p>
            <a:r>
              <a:rPr lang="en-US" sz="3600" b="1" dirty="0">
                <a:latin typeface="+mj-lt"/>
              </a:rPr>
              <a:t>	Redesigned and hardened pump/drier box (AMF2, AMF3, SGP)</a:t>
            </a:r>
          </a:p>
        </p:txBody>
      </p:sp>
      <p:graphicFrame>
        <p:nvGraphicFramePr>
          <p:cNvPr id="53" name="Object 52">
            <a:extLst>
              <a:ext uri="{FF2B5EF4-FFF2-40B4-BE49-F238E27FC236}">
                <a16:creationId xmlns:a16="http://schemas.microsoft.com/office/drawing/2014/main" id="{C0636850-8051-45F8-A0A6-A93AF70D32F9}"/>
              </a:ext>
            </a:extLst>
          </p:cNvPr>
          <p:cNvGraphicFramePr>
            <a:graphicFrameLocks noChangeAspect="1"/>
          </p:cNvGraphicFramePr>
          <p:nvPr>
            <p:extLst>
              <p:ext uri="{D42A27DB-BD31-4B8C-83A1-F6EECF244321}">
                <p14:modId xmlns:p14="http://schemas.microsoft.com/office/powerpoint/2010/main" val="3915338580"/>
              </p:ext>
            </p:extLst>
          </p:nvPr>
        </p:nvGraphicFramePr>
        <p:xfrm>
          <a:off x="5532845" y="10363200"/>
          <a:ext cx="8295461" cy="5673745"/>
        </p:xfrm>
        <a:graphic>
          <a:graphicData uri="http://schemas.openxmlformats.org/presentationml/2006/ole">
            <mc:AlternateContent xmlns:mc="http://schemas.openxmlformats.org/markup-compatibility/2006">
              <mc:Choice xmlns:v="urn:schemas-microsoft-com:vml" Requires="v">
                <p:oleObj spid="_x0000_s1061" name="Worksheet" r:id="rId8" imgW="9915500" imgH="6781800" progId="Excel.Sheet.12">
                  <p:embed/>
                </p:oleObj>
              </mc:Choice>
              <mc:Fallback>
                <p:oleObj name="Worksheet" r:id="rId8" imgW="9915500" imgH="6781800" progId="Excel.Sheet.12">
                  <p:embed/>
                  <p:pic>
                    <p:nvPicPr>
                      <p:cNvPr id="0" name=""/>
                      <p:cNvPicPr/>
                      <p:nvPr/>
                    </p:nvPicPr>
                    <p:blipFill>
                      <a:blip r:embed="rId9"/>
                      <a:stretch>
                        <a:fillRect/>
                      </a:stretch>
                    </p:blipFill>
                    <p:spPr>
                      <a:xfrm>
                        <a:off x="5532845" y="10363200"/>
                        <a:ext cx="8295461" cy="5673745"/>
                      </a:xfrm>
                      <a:prstGeom prst="rect">
                        <a:avLst/>
                      </a:prstGeom>
                    </p:spPr>
                  </p:pic>
                </p:oleObj>
              </mc:Fallback>
            </mc:AlternateContent>
          </a:graphicData>
        </a:graphic>
      </p:graphicFrame>
      <p:sp>
        <p:nvSpPr>
          <p:cNvPr id="57" name="TextBox 56">
            <a:extLst>
              <a:ext uri="{FF2B5EF4-FFF2-40B4-BE49-F238E27FC236}">
                <a16:creationId xmlns:a16="http://schemas.microsoft.com/office/drawing/2014/main" id="{9CBE3E03-EA3B-47A9-951A-77EF8F158F1E}"/>
              </a:ext>
            </a:extLst>
          </p:cNvPr>
          <p:cNvSpPr txBox="1"/>
          <p:nvPr/>
        </p:nvSpPr>
        <p:spPr>
          <a:xfrm>
            <a:off x="20421599" y="7826612"/>
            <a:ext cx="17233613" cy="3539430"/>
          </a:xfrm>
          <a:prstGeom prst="rect">
            <a:avLst/>
          </a:prstGeom>
          <a:noFill/>
        </p:spPr>
        <p:txBody>
          <a:bodyPr wrap="square" rtlCol="0">
            <a:spAutoFit/>
          </a:bodyPr>
          <a:lstStyle/>
          <a:p>
            <a:r>
              <a:rPr lang="en-US" sz="4400" b="1" dirty="0">
                <a:latin typeface="+mj-lt"/>
              </a:rPr>
              <a:t>Plans for Upcoming Year – Optimizing Measurements to Research Needs</a:t>
            </a:r>
          </a:p>
          <a:p>
            <a:r>
              <a:rPr lang="en-US" sz="3600" dirty="0">
                <a:latin typeface="+mj-lt"/>
              </a:rPr>
              <a:t>Based on AMSG report, Triennial Review recommendations, feedback from Users and Mentor input, ARM continues to refine aerosol measurements to maximize scientific impact. ARM will continue to support focused aerosol measurements at 5 locations. High priorities for the new year are listed in the ARM Aerosol Measurement Strategy (draft) and will include (list not inclusive):</a:t>
            </a:r>
          </a:p>
        </p:txBody>
      </p:sp>
      <p:sp>
        <p:nvSpPr>
          <p:cNvPr id="58" name="TextBox 57">
            <a:extLst>
              <a:ext uri="{FF2B5EF4-FFF2-40B4-BE49-F238E27FC236}">
                <a16:creationId xmlns:a16="http://schemas.microsoft.com/office/drawing/2014/main" id="{3542A370-EB61-4C2A-B231-1FC81A44C30C}"/>
              </a:ext>
            </a:extLst>
          </p:cNvPr>
          <p:cNvSpPr txBox="1"/>
          <p:nvPr/>
        </p:nvSpPr>
        <p:spPr>
          <a:xfrm>
            <a:off x="20432718" y="31395261"/>
            <a:ext cx="10608894" cy="3416320"/>
          </a:xfrm>
          <a:prstGeom prst="rect">
            <a:avLst/>
          </a:prstGeom>
          <a:noFill/>
        </p:spPr>
        <p:txBody>
          <a:bodyPr wrap="square" rtlCol="0">
            <a:spAutoFit/>
          </a:bodyPr>
          <a:lstStyle/>
          <a:p>
            <a:r>
              <a:rPr lang="en-US" sz="3600" dirty="0">
                <a:latin typeface="+mj-lt"/>
              </a:rPr>
              <a:t>SGP – Completion of Instrument Suite.  </a:t>
            </a:r>
            <a:r>
              <a:rPr lang="en-US" sz="3600" b="1" dirty="0">
                <a:latin typeface="+mj-lt"/>
              </a:rPr>
              <a:t>SGP will be test bed for instrument trials</a:t>
            </a:r>
            <a:r>
              <a:rPr lang="en-US" sz="3600" dirty="0">
                <a:latin typeface="+mj-lt"/>
              </a:rPr>
              <a:t>, and new configurations given transportation access, good connectivity and long data record at this original ARM site. Ozone analyzer will be added to provide information on atmospheric state in response to user requests.  </a:t>
            </a:r>
          </a:p>
        </p:txBody>
      </p:sp>
      <p:sp>
        <p:nvSpPr>
          <p:cNvPr id="60" name="TextBox 59">
            <a:extLst>
              <a:ext uri="{FF2B5EF4-FFF2-40B4-BE49-F238E27FC236}">
                <a16:creationId xmlns:a16="http://schemas.microsoft.com/office/drawing/2014/main" id="{3DCC80DD-029A-4078-9377-C089687BCF82}"/>
              </a:ext>
            </a:extLst>
          </p:cNvPr>
          <p:cNvSpPr txBox="1"/>
          <p:nvPr/>
        </p:nvSpPr>
        <p:spPr>
          <a:xfrm>
            <a:off x="20421600" y="16916400"/>
            <a:ext cx="15408442" cy="2862322"/>
          </a:xfrm>
          <a:prstGeom prst="rect">
            <a:avLst/>
          </a:prstGeom>
          <a:noFill/>
        </p:spPr>
        <p:txBody>
          <a:bodyPr wrap="square" rtlCol="0">
            <a:spAutoFit/>
          </a:bodyPr>
          <a:lstStyle/>
          <a:p>
            <a:r>
              <a:rPr lang="en-US" sz="3600" dirty="0">
                <a:latin typeface="+mj-lt"/>
              </a:rPr>
              <a:t>PSAP/TAP Filter Successor – ARM has made filter-based, absorbance measurements for over 20 years.  That filter media is no longer available.  </a:t>
            </a:r>
            <a:r>
              <a:rPr lang="en-US" sz="3600" b="1" dirty="0">
                <a:latin typeface="+mj-lt"/>
              </a:rPr>
              <a:t>Constrained laboratory experiments will provide quantitative limits on reported data taken before/after the change over.  </a:t>
            </a:r>
            <a:r>
              <a:rPr lang="en-US" sz="3600" dirty="0">
                <a:latin typeface="+mj-lt"/>
              </a:rPr>
              <a:t>A ~one-year </a:t>
            </a:r>
            <a:r>
              <a:rPr lang="en-US" sz="3600" dirty="0" err="1">
                <a:latin typeface="+mj-lt"/>
              </a:rPr>
              <a:t>intercomparison</a:t>
            </a:r>
            <a:r>
              <a:rPr lang="en-US" sz="3600" dirty="0">
                <a:latin typeface="+mj-lt"/>
              </a:rPr>
              <a:t> will be done at SGP to further bound the limits when sampling ambient aerosols.</a:t>
            </a:r>
          </a:p>
        </p:txBody>
      </p:sp>
      <p:sp>
        <p:nvSpPr>
          <p:cNvPr id="61" name="TextBox 60">
            <a:extLst>
              <a:ext uri="{FF2B5EF4-FFF2-40B4-BE49-F238E27FC236}">
                <a16:creationId xmlns:a16="http://schemas.microsoft.com/office/drawing/2014/main" id="{B79FB6EB-8624-4BA1-8D9A-76EC002532AC}"/>
              </a:ext>
            </a:extLst>
          </p:cNvPr>
          <p:cNvSpPr txBox="1"/>
          <p:nvPr/>
        </p:nvSpPr>
        <p:spPr>
          <a:xfrm>
            <a:off x="20421600" y="11813004"/>
            <a:ext cx="11734800" cy="3970318"/>
          </a:xfrm>
          <a:prstGeom prst="rect">
            <a:avLst/>
          </a:prstGeom>
          <a:noFill/>
        </p:spPr>
        <p:txBody>
          <a:bodyPr wrap="square" rtlCol="0">
            <a:spAutoFit/>
          </a:bodyPr>
          <a:lstStyle/>
          <a:p>
            <a:r>
              <a:rPr lang="en-US" sz="3600" dirty="0">
                <a:latin typeface="+mj-lt"/>
              </a:rPr>
              <a:t>Inlet Drying for Optical Properties – Particle mass can vary with humidity by &gt; 8X.  </a:t>
            </a:r>
            <a:r>
              <a:rPr lang="en-US" sz="3600" b="1" dirty="0">
                <a:latin typeface="+mj-lt"/>
              </a:rPr>
              <a:t>The inlet stream for scattering and absorbance will be dried to &lt; ~35% RH to make the 1/10-µm Impactor cut unambiguous.  This was a priority recommendation of the AMSG.  </a:t>
            </a:r>
            <a:r>
              <a:rPr lang="en-US" sz="3600" dirty="0">
                <a:latin typeface="+mj-lt"/>
              </a:rPr>
              <a:t>Drying to a fixed level will be done with a large </a:t>
            </a:r>
            <a:r>
              <a:rPr lang="en-US" sz="3600" dirty="0" err="1">
                <a:latin typeface="+mj-lt"/>
              </a:rPr>
              <a:t>Nafion</a:t>
            </a:r>
            <a:r>
              <a:rPr lang="en-US" sz="3600" dirty="0">
                <a:latin typeface="+mj-lt"/>
              </a:rPr>
              <a:t> drier to avoid decomposition from heating.</a:t>
            </a:r>
          </a:p>
        </p:txBody>
      </p:sp>
      <p:sp>
        <p:nvSpPr>
          <p:cNvPr id="62" name="TextBox 61">
            <a:extLst>
              <a:ext uri="{FF2B5EF4-FFF2-40B4-BE49-F238E27FC236}">
                <a16:creationId xmlns:a16="http://schemas.microsoft.com/office/drawing/2014/main" id="{AA4E6B86-2EC9-4C93-B7B3-54C771F63992}"/>
              </a:ext>
            </a:extLst>
          </p:cNvPr>
          <p:cNvSpPr txBox="1"/>
          <p:nvPr/>
        </p:nvSpPr>
        <p:spPr>
          <a:xfrm>
            <a:off x="20421600" y="28075740"/>
            <a:ext cx="15408442" cy="2862322"/>
          </a:xfrm>
          <a:prstGeom prst="rect">
            <a:avLst/>
          </a:prstGeom>
          <a:noFill/>
        </p:spPr>
        <p:txBody>
          <a:bodyPr wrap="square" rtlCol="0">
            <a:spAutoFit/>
          </a:bodyPr>
          <a:lstStyle/>
          <a:p>
            <a:r>
              <a:rPr lang="en-US" sz="3600" dirty="0">
                <a:latin typeface="+mj-lt"/>
              </a:rPr>
              <a:t>Convert MAOS A/C into AMF1/MAOS – </a:t>
            </a:r>
            <a:r>
              <a:rPr lang="en-US" sz="3600" b="1" dirty="0">
                <a:latin typeface="+mj-lt"/>
              </a:rPr>
              <a:t>To better focus activities ARM will reconfigure MAOS-A in AMF1 AOS and suspend operation of the MAOS-C </a:t>
            </a:r>
            <a:r>
              <a:rPr lang="en-US" sz="3600" dirty="0">
                <a:latin typeface="+mj-lt"/>
              </a:rPr>
              <a:t>as an integrated system.  The AMF1 AOS will contain a complete suite of aerosol instruments.  Deployment of components from MAOS will be reviewed on a case-by-case basis.</a:t>
            </a:r>
          </a:p>
        </p:txBody>
      </p:sp>
      <p:sp>
        <p:nvSpPr>
          <p:cNvPr id="63" name="TextBox 62">
            <a:extLst>
              <a:ext uri="{FF2B5EF4-FFF2-40B4-BE49-F238E27FC236}">
                <a16:creationId xmlns:a16="http://schemas.microsoft.com/office/drawing/2014/main" id="{60FD3506-99C5-4068-8AD6-C1D06E937ADD}"/>
              </a:ext>
            </a:extLst>
          </p:cNvPr>
          <p:cNvSpPr txBox="1"/>
          <p:nvPr/>
        </p:nvSpPr>
        <p:spPr>
          <a:xfrm>
            <a:off x="20481757" y="36768399"/>
            <a:ext cx="17125517" cy="2554545"/>
          </a:xfrm>
          <a:prstGeom prst="rect">
            <a:avLst/>
          </a:prstGeom>
          <a:noFill/>
          <a:ln>
            <a:noFill/>
          </a:ln>
        </p:spPr>
        <p:txBody>
          <a:bodyPr wrap="square" rtlCol="0">
            <a:spAutoFit/>
          </a:bodyPr>
          <a:lstStyle/>
          <a:p>
            <a:r>
              <a:rPr lang="en-US" sz="4000" b="1" dirty="0">
                <a:latin typeface="+mj-lt"/>
              </a:rPr>
              <a:t>Mentors and the AMSG will continue to engage with the science community through breakout sessions, workshops, surveys and support interactions with the goal of assessing science priorities and how ARM can best advance its capabilities to support those priorities</a:t>
            </a:r>
            <a:r>
              <a:rPr lang="en-US" sz="3600" dirty="0">
                <a:latin typeface="+mj-lt"/>
              </a:rPr>
              <a:t>.</a:t>
            </a:r>
          </a:p>
        </p:txBody>
      </p:sp>
      <p:grpSp>
        <p:nvGrpSpPr>
          <p:cNvPr id="15" name="Group 14">
            <a:extLst>
              <a:ext uri="{FF2B5EF4-FFF2-40B4-BE49-F238E27FC236}">
                <a16:creationId xmlns:a16="http://schemas.microsoft.com/office/drawing/2014/main" id="{8A041120-3DA8-4FDC-8E37-27C13A059B7A}"/>
              </a:ext>
            </a:extLst>
          </p:cNvPr>
          <p:cNvGrpSpPr/>
          <p:nvPr/>
        </p:nvGrpSpPr>
        <p:grpSpPr>
          <a:xfrm>
            <a:off x="32732873" y="11870337"/>
            <a:ext cx="4922340" cy="4695904"/>
            <a:chOff x="32003758" y="11870337"/>
            <a:chExt cx="4922340" cy="4695904"/>
          </a:xfrm>
        </p:grpSpPr>
        <p:pic>
          <p:nvPicPr>
            <p:cNvPr id="56" name="Picture 55">
              <a:extLst>
                <a:ext uri="{FF2B5EF4-FFF2-40B4-BE49-F238E27FC236}">
                  <a16:creationId xmlns:a16="http://schemas.microsoft.com/office/drawing/2014/main" id="{A1A98FCE-3930-4C4A-8D38-AAAF5331E55F}"/>
                </a:ext>
              </a:extLst>
            </p:cNvPr>
            <p:cNvPicPr>
              <a:picLocks noChangeAspect="1"/>
            </p:cNvPicPr>
            <p:nvPr/>
          </p:nvPicPr>
          <p:blipFill>
            <a:blip r:embed="rId10"/>
            <a:stretch>
              <a:fillRect/>
            </a:stretch>
          </p:blipFill>
          <p:spPr>
            <a:xfrm>
              <a:off x="32003758" y="11870337"/>
              <a:ext cx="4874401" cy="4238461"/>
            </a:xfrm>
            <a:prstGeom prst="rect">
              <a:avLst/>
            </a:prstGeom>
          </p:spPr>
        </p:pic>
        <p:sp>
          <p:nvSpPr>
            <p:cNvPr id="65" name="TextBox 64">
              <a:extLst>
                <a:ext uri="{FF2B5EF4-FFF2-40B4-BE49-F238E27FC236}">
                  <a16:creationId xmlns:a16="http://schemas.microsoft.com/office/drawing/2014/main" id="{EB68D9DF-4C2C-4903-89A8-1B226288988F}"/>
                </a:ext>
              </a:extLst>
            </p:cNvPr>
            <p:cNvSpPr txBox="1"/>
            <p:nvPr/>
          </p:nvSpPr>
          <p:spPr>
            <a:xfrm>
              <a:off x="32003758" y="16166131"/>
              <a:ext cx="4922340" cy="400110"/>
            </a:xfrm>
            <a:prstGeom prst="rect">
              <a:avLst/>
            </a:prstGeom>
            <a:noFill/>
          </p:spPr>
          <p:txBody>
            <a:bodyPr wrap="square" rtlCol="0">
              <a:spAutoFit/>
            </a:bodyPr>
            <a:lstStyle/>
            <a:p>
              <a:r>
                <a:rPr lang="en-US" sz="2000" dirty="0">
                  <a:latin typeface="+mj-lt"/>
                </a:rPr>
                <a:t>Tang and </a:t>
              </a:r>
              <a:r>
                <a:rPr lang="en-US" sz="2000" dirty="0" err="1">
                  <a:latin typeface="+mj-lt"/>
                </a:rPr>
                <a:t>Munkelwitz</a:t>
              </a:r>
              <a:r>
                <a:rPr lang="en-US" sz="2000" dirty="0">
                  <a:latin typeface="+mj-lt"/>
                </a:rPr>
                <a:t>, JAMS, 1994, </a:t>
              </a:r>
              <a:r>
                <a:rPr lang="en-US" sz="2000" u="sng" dirty="0">
                  <a:latin typeface="+mj-lt"/>
                </a:rPr>
                <a:t>33</a:t>
              </a:r>
              <a:r>
                <a:rPr lang="en-US" sz="2000" dirty="0">
                  <a:latin typeface="+mj-lt"/>
                </a:rPr>
                <a:t>, 791-6. </a:t>
              </a:r>
            </a:p>
          </p:txBody>
        </p:sp>
      </p:grpSp>
      <p:sp>
        <p:nvSpPr>
          <p:cNvPr id="68" name="Rectangle 67">
            <a:extLst>
              <a:ext uri="{FF2B5EF4-FFF2-40B4-BE49-F238E27FC236}">
                <a16:creationId xmlns:a16="http://schemas.microsoft.com/office/drawing/2014/main" id="{01EA35B4-3129-4857-9865-0D28D9E09A66}"/>
              </a:ext>
            </a:extLst>
          </p:cNvPr>
          <p:cNvSpPr/>
          <p:nvPr/>
        </p:nvSpPr>
        <p:spPr>
          <a:xfrm>
            <a:off x="19361150" y="40081200"/>
            <a:ext cx="18726150" cy="3276599"/>
          </a:xfrm>
          <a:prstGeom prst="rect">
            <a:avLst/>
          </a:prstGeom>
          <a:solidFill>
            <a:srgbClr val="EAEAEA"/>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DBFE203-99C2-4EE7-9B98-796117695655}"/>
              </a:ext>
            </a:extLst>
          </p:cNvPr>
          <p:cNvSpPr txBox="1"/>
          <p:nvPr/>
        </p:nvSpPr>
        <p:spPr>
          <a:xfrm>
            <a:off x="20421600" y="40404071"/>
            <a:ext cx="17068800" cy="2308324"/>
          </a:xfrm>
          <a:prstGeom prst="rect">
            <a:avLst/>
          </a:prstGeom>
          <a:noFill/>
        </p:spPr>
        <p:txBody>
          <a:bodyPr wrap="square" rtlCol="0">
            <a:spAutoFit/>
          </a:bodyPr>
          <a:lstStyle/>
          <a:p>
            <a:r>
              <a:rPr lang="en-US" sz="3600" dirty="0">
                <a:latin typeface="+mj-lt"/>
              </a:rPr>
              <a:t>Acknowledgements: The delivery of aerosol data to the scientific community could not be done without the tireless contributions of on-site techs, support at Operator’s laboratories (ANL: SGP, LANL: AMF1, AMF2 and ENA, SNL: AMF3), the ARM Data Center, and the ARM Data Quality Office.  </a:t>
            </a:r>
          </a:p>
        </p:txBody>
      </p:sp>
      <p:sp>
        <p:nvSpPr>
          <p:cNvPr id="70" name="TextBox 69">
            <a:extLst>
              <a:ext uri="{FF2B5EF4-FFF2-40B4-BE49-F238E27FC236}">
                <a16:creationId xmlns:a16="http://schemas.microsoft.com/office/drawing/2014/main" id="{D7BCD67D-82B2-4E59-885F-50AC040BEED7}"/>
              </a:ext>
            </a:extLst>
          </p:cNvPr>
          <p:cNvSpPr txBox="1"/>
          <p:nvPr/>
        </p:nvSpPr>
        <p:spPr>
          <a:xfrm>
            <a:off x="20421600" y="20232424"/>
            <a:ext cx="9457913" cy="5632311"/>
          </a:xfrm>
          <a:prstGeom prst="rect">
            <a:avLst/>
          </a:prstGeom>
          <a:noFill/>
        </p:spPr>
        <p:txBody>
          <a:bodyPr wrap="square" rtlCol="0">
            <a:spAutoFit/>
          </a:bodyPr>
          <a:lstStyle/>
          <a:p>
            <a:r>
              <a:rPr lang="en-US" sz="3600" b="1" dirty="0">
                <a:latin typeface="+mj-lt"/>
              </a:rPr>
              <a:t>ENA (and all AOS) Site Local Contamination – ARM will develop autonomous routines for identifying local sample contamination.  </a:t>
            </a:r>
            <a:r>
              <a:rPr lang="en-US" sz="3600" dirty="0">
                <a:latin typeface="+mj-lt"/>
              </a:rPr>
              <a:t>The Satellite Site at ENA and AAF overflights during ACE-ENA will be used to validate algorithms to identify non-regionally representative sampling.  Such local contamination is unavoidable at most ARM sites.  </a:t>
            </a:r>
            <a:r>
              <a:rPr lang="en-US" sz="3600" b="1" dirty="0">
                <a:latin typeface="+mj-lt"/>
              </a:rPr>
              <a:t>Following BNL Machine Learning efforts in FY 17, will generate local emission mask as an ARM PI Data Product.</a:t>
            </a:r>
          </a:p>
        </p:txBody>
      </p:sp>
      <p:grpSp>
        <p:nvGrpSpPr>
          <p:cNvPr id="18" name="Group 17">
            <a:extLst>
              <a:ext uri="{FF2B5EF4-FFF2-40B4-BE49-F238E27FC236}">
                <a16:creationId xmlns:a16="http://schemas.microsoft.com/office/drawing/2014/main" id="{76A8C707-B0E2-48C8-821B-20D774286F71}"/>
              </a:ext>
            </a:extLst>
          </p:cNvPr>
          <p:cNvGrpSpPr/>
          <p:nvPr/>
        </p:nvGrpSpPr>
        <p:grpSpPr>
          <a:xfrm>
            <a:off x="31359112" y="31395261"/>
            <a:ext cx="6296101" cy="5091158"/>
            <a:chOff x="30641115" y="31395261"/>
            <a:chExt cx="6296101" cy="5091158"/>
          </a:xfrm>
        </p:grpSpPr>
        <p:pic>
          <p:nvPicPr>
            <p:cNvPr id="66" name="Picture 65">
              <a:extLst>
                <a:ext uri="{FF2B5EF4-FFF2-40B4-BE49-F238E27FC236}">
                  <a16:creationId xmlns:a16="http://schemas.microsoft.com/office/drawing/2014/main" id="{840DA56D-17AC-4090-AE4F-D30F1185F10E}"/>
                </a:ext>
              </a:extLst>
            </p:cNvPr>
            <p:cNvPicPr>
              <a:picLocks noChangeAspect="1"/>
            </p:cNvPicPr>
            <p:nvPr/>
          </p:nvPicPr>
          <p:blipFill>
            <a:blip r:embed="rId11"/>
            <a:stretch>
              <a:fillRect/>
            </a:stretch>
          </p:blipFill>
          <p:spPr>
            <a:xfrm>
              <a:off x="30641115" y="31395261"/>
              <a:ext cx="6296101" cy="4568401"/>
            </a:xfrm>
            <a:prstGeom prst="rect">
              <a:avLst/>
            </a:prstGeom>
          </p:spPr>
        </p:pic>
        <p:sp>
          <p:nvSpPr>
            <p:cNvPr id="45" name="TextBox 44">
              <a:extLst>
                <a:ext uri="{FF2B5EF4-FFF2-40B4-BE49-F238E27FC236}">
                  <a16:creationId xmlns:a16="http://schemas.microsoft.com/office/drawing/2014/main" id="{7D04C8EA-CB68-4C86-A319-253406756D42}"/>
                </a:ext>
              </a:extLst>
            </p:cNvPr>
            <p:cNvSpPr txBox="1"/>
            <p:nvPr/>
          </p:nvSpPr>
          <p:spPr>
            <a:xfrm>
              <a:off x="30641115" y="36086309"/>
              <a:ext cx="4922340" cy="400110"/>
            </a:xfrm>
            <a:prstGeom prst="rect">
              <a:avLst/>
            </a:prstGeom>
            <a:noFill/>
          </p:spPr>
          <p:txBody>
            <a:bodyPr wrap="square" rtlCol="0">
              <a:spAutoFit/>
            </a:bodyPr>
            <a:lstStyle/>
            <a:p>
              <a:r>
                <a:rPr lang="en-US" sz="2000" dirty="0">
                  <a:latin typeface="+mj-lt"/>
                </a:rPr>
                <a:t>TEI Model 49i Ozone Analyzer</a:t>
              </a:r>
            </a:p>
          </p:txBody>
        </p:sp>
      </p:grpSp>
      <p:grpSp>
        <p:nvGrpSpPr>
          <p:cNvPr id="17" name="Group 16">
            <a:extLst>
              <a:ext uri="{FF2B5EF4-FFF2-40B4-BE49-F238E27FC236}">
                <a16:creationId xmlns:a16="http://schemas.microsoft.com/office/drawing/2014/main" id="{00380FC7-2A7E-4EBA-86D3-1524B374A8A6}"/>
              </a:ext>
            </a:extLst>
          </p:cNvPr>
          <p:cNvGrpSpPr/>
          <p:nvPr/>
        </p:nvGrpSpPr>
        <p:grpSpPr>
          <a:xfrm>
            <a:off x="30623646" y="20232424"/>
            <a:ext cx="7031567" cy="7599686"/>
            <a:chOff x="30623646" y="20232424"/>
            <a:chExt cx="7031567" cy="7599686"/>
          </a:xfrm>
        </p:grpSpPr>
        <p:pic>
          <p:nvPicPr>
            <p:cNvPr id="83" name="Picture 82">
              <a:extLst>
                <a:ext uri="{FF2B5EF4-FFF2-40B4-BE49-F238E27FC236}">
                  <a16:creationId xmlns:a16="http://schemas.microsoft.com/office/drawing/2014/main" id="{7A7BAD2C-9D92-440F-8A4C-2B4DBF2B05D0}"/>
                </a:ext>
              </a:extLst>
            </p:cNvPr>
            <p:cNvPicPr>
              <a:picLocks noChangeAspect="1"/>
            </p:cNvPicPr>
            <p:nvPr/>
          </p:nvPicPr>
          <p:blipFill>
            <a:blip r:embed="rId12"/>
            <a:stretch>
              <a:fillRect/>
            </a:stretch>
          </p:blipFill>
          <p:spPr>
            <a:xfrm>
              <a:off x="30623646" y="20232424"/>
              <a:ext cx="7031567" cy="7029490"/>
            </a:xfrm>
            <a:prstGeom prst="rect">
              <a:avLst/>
            </a:prstGeom>
          </p:spPr>
        </p:pic>
        <p:sp>
          <p:nvSpPr>
            <p:cNvPr id="49" name="TextBox 48">
              <a:extLst>
                <a:ext uri="{FF2B5EF4-FFF2-40B4-BE49-F238E27FC236}">
                  <a16:creationId xmlns:a16="http://schemas.microsoft.com/office/drawing/2014/main" id="{C02AD4F3-4BB6-4F75-A949-97B5E523CB7B}"/>
                </a:ext>
              </a:extLst>
            </p:cNvPr>
            <p:cNvSpPr txBox="1"/>
            <p:nvPr/>
          </p:nvSpPr>
          <p:spPr>
            <a:xfrm>
              <a:off x="30623646" y="27432000"/>
              <a:ext cx="4922340" cy="400110"/>
            </a:xfrm>
            <a:prstGeom prst="rect">
              <a:avLst/>
            </a:prstGeom>
            <a:noFill/>
          </p:spPr>
          <p:txBody>
            <a:bodyPr wrap="square" rtlCol="0">
              <a:spAutoFit/>
            </a:bodyPr>
            <a:lstStyle/>
            <a:p>
              <a:r>
                <a:rPr lang="en-US" sz="2000" dirty="0">
                  <a:latin typeface="+mj-lt"/>
                </a:rPr>
                <a:t>G. Senum preliminary analysis</a:t>
              </a:r>
            </a:p>
          </p:txBody>
        </p:sp>
      </p:grpSp>
      <p:grpSp>
        <p:nvGrpSpPr>
          <p:cNvPr id="12" name="Group 11">
            <a:extLst>
              <a:ext uri="{FF2B5EF4-FFF2-40B4-BE49-F238E27FC236}">
                <a16:creationId xmlns:a16="http://schemas.microsoft.com/office/drawing/2014/main" id="{25946A7F-3869-4D09-BBB5-947063D4B94A}"/>
              </a:ext>
            </a:extLst>
          </p:cNvPr>
          <p:cNvGrpSpPr/>
          <p:nvPr/>
        </p:nvGrpSpPr>
        <p:grpSpPr>
          <a:xfrm>
            <a:off x="13222056" y="36652200"/>
            <a:ext cx="5410200" cy="4151220"/>
            <a:chOff x="13222056" y="36652200"/>
            <a:chExt cx="5410200" cy="4151220"/>
          </a:xfrm>
        </p:grpSpPr>
        <p:pic>
          <p:nvPicPr>
            <p:cNvPr id="10" name="Picture 9">
              <a:extLst>
                <a:ext uri="{FF2B5EF4-FFF2-40B4-BE49-F238E27FC236}">
                  <a16:creationId xmlns:a16="http://schemas.microsoft.com/office/drawing/2014/main" id="{75775119-1564-4825-9EF1-1FA5A60FECE9}"/>
                </a:ext>
              </a:extLst>
            </p:cNvPr>
            <p:cNvPicPr>
              <a:picLocks noChangeAspect="1"/>
            </p:cNvPicPr>
            <p:nvPr/>
          </p:nvPicPr>
          <p:blipFill>
            <a:blip r:embed="rId13"/>
            <a:stretch>
              <a:fillRect/>
            </a:stretch>
          </p:blipFill>
          <p:spPr>
            <a:xfrm>
              <a:off x="13222056" y="36652200"/>
              <a:ext cx="5410200" cy="3609975"/>
            </a:xfrm>
            <a:prstGeom prst="rect">
              <a:avLst/>
            </a:prstGeom>
          </p:spPr>
        </p:pic>
        <p:sp>
          <p:nvSpPr>
            <p:cNvPr id="2" name="TextBox 1">
              <a:extLst>
                <a:ext uri="{FF2B5EF4-FFF2-40B4-BE49-F238E27FC236}">
                  <a16:creationId xmlns:a16="http://schemas.microsoft.com/office/drawing/2014/main" id="{6C029925-E688-4E51-A9A3-75370B689AE3}"/>
                </a:ext>
              </a:extLst>
            </p:cNvPr>
            <p:cNvSpPr txBox="1"/>
            <p:nvPr/>
          </p:nvSpPr>
          <p:spPr>
            <a:xfrm>
              <a:off x="13222056" y="40403310"/>
              <a:ext cx="2388795" cy="400110"/>
            </a:xfrm>
            <a:prstGeom prst="rect">
              <a:avLst/>
            </a:prstGeom>
            <a:noFill/>
          </p:spPr>
          <p:txBody>
            <a:bodyPr wrap="none" rtlCol="0">
              <a:spAutoFit/>
            </a:bodyPr>
            <a:lstStyle/>
            <a:p>
              <a:r>
                <a:rPr lang="en-US" sz="2000" dirty="0"/>
                <a:t>DOE/SC-ARM-TR-191</a:t>
              </a:r>
            </a:p>
          </p:txBody>
        </p:sp>
      </p:grpSp>
      <p:grpSp>
        <p:nvGrpSpPr>
          <p:cNvPr id="14" name="Group 13">
            <a:extLst>
              <a:ext uri="{FF2B5EF4-FFF2-40B4-BE49-F238E27FC236}">
                <a16:creationId xmlns:a16="http://schemas.microsoft.com/office/drawing/2014/main" id="{F16FA6D9-6D9F-4399-B9D4-1D38CD5C03F8}"/>
              </a:ext>
            </a:extLst>
          </p:cNvPr>
          <p:cNvGrpSpPr/>
          <p:nvPr/>
        </p:nvGrpSpPr>
        <p:grpSpPr>
          <a:xfrm>
            <a:off x="14373330" y="16281882"/>
            <a:ext cx="5667270" cy="4632963"/>
            <a:chOff x="14918130" y="16281882"/>
            <a:chExt cx="4922340" cy="4632963"/>
          </a:xfrm>
        </p:grpSpPr>
        <p:pic>
          <p:nvPicPr>
            <p:cNvPr id="8" name="Picture 7">
              <a:extLst>
                <a:ext uri="{FF2B5EF4-FFF2-40B4-BE49-F238E27FC236}">
                  <a16:creationId xmlns:a16="http://schemas.microsoft.com/office/drawing/2014/main" id="{BDB9C03C-8F4A-44FC-A439-18C12A91FB34}"/>
                </a:ext>
              </a:extLst>
            </p:cNvPr>
            <p:cNvPicPr>
              <a:picLocks noChangeAspect="1"/>
            </p:cNvPicPr>
            <p:nvPr/>
          </p:nvPicPr>
          <p:blipFill>
            <a:blip r:embed="rId14"/>
            <a:stretch>
              <a:fillRect/>
            </a:stretch>
          </p:blipFill>
          <p:spPr>
            <a:xfrm>
              <a:off x="14918130" y="16281882"/>
              <a:ext cx="3698888" cy="4045153"/>
            </a:xfrm>
            <a:prstGeom prst="rect">
              <a:avLst/>
            </a:prstGeom>
          </p:spPr>
        </p:pic>
        <p:sp>
          <p:nvSpPr>
            <p:cNvPr id="50" name="TextBox 49">
              <a:extLst>
                <a:ext uri="{FF2B5EF4-FFF2-40B4-BE49-F238E27FC236}">
                  <a16:creationId xmlns:a16="http://schemas.microsoft.com/office/drawing/2014/main" id="{61A5846E-2743-4DFE-9F0E-66FB4B164646}"/>
                </a:ext>
              </a:extLst>
            </p:cNvPr>
            <p:cNvSpPr txBox="1"/>
            <p:nvPr/>
          </p:nvSpPr>
          <p:spPr>
            <a:xfrm>
              <a:off x="14918130" y="20514735"/>
              <a:ext cx="4922340" cy="400110"/>
            </a:xfrm>
            <a:prstGeom prst="rect">
              <a:avLst/>
            </a:prstGeom>
            <a:noFill/>
          </p:spPr>
          <p:txBody>
            <a:bodyPr wrap="square" rtlCol="0">
              <a:spAutoFit/>
            </a:bodyPr>
            <a:lstStyle/>
            <a:p>
              <a:r>
                <a:rPr lang="en-US" sz="2000" dirty="0">
                  <a:latin typeface="+mj-lt"/>
                </a:rPr>
                <a:t>Zuidema </a:t>
              </a:r>
              <a:r>
                <a:rPr lang="en-US" sz="2000" i="1" dirty="0">
                  <a:latin typeface="+mj-lt"/>
                </a:rPr>
                <a:t>et al. </a:t>
              </a:r>
              <a:r>
                <a:rPr lang="en-US" sz="2000" dirty="0">
                  <a:latin typeface="+mj-lt"/>
                </a:rPr>
                <a:t>GRL submitted</a:t>
              </a:r>
            </a:p>
          </p:txBody>
        </p:sp>
      </p:grpSp>
      <p:grpSp>
        <p:nvGrpSpPr>
          <p:cNvPr id="13" name="Group 12">
            <a:extLst>
              <a:ext uri="{FF2B5EF4-FFF2-40B4-BE49-F238E27FC236}">
                <a16:creationId xmlns:a16="http://schemas.microsoft.com/office/drawing/2014/main" id="{8C76BEEB-20AF-454B-BD88-D3D5560D1CF9}"/>
              </a:ext>
            </a:extLst>
          </p:cNvPr>
          <p:cNvGrpSpPr/>
          <p:nvPr/>
        </p:nvGrpSpPr>
        <p:grpSpPr>
          <a:xfrm>
            <a:off x="1308097" y="30952576"/>
            <a:ext cx="6401138" cy="5581709"/>
            <a:chOff x="1308099" y="30937201"/>
            <a:chExt cx="6401138" cy="5581709"/>
          </a:xfrm>
        </p:grpSpPr>
        <p:grpSp>
          <p:nvGrpSpPr>
            <p:cNvPr id="40" name="Group 39">
              <a:extLst>
                <a:ext uri="{FF2B5EF4-FFF2-40B4-BE49-F238E27FC236}">
                  <a16:creationId xmlns:a16="http://schemas.microsoft.com/office/drawing/2014/main" id="{BC3E239F-9D53-4765-BA98-BBFCE60955FD}"/>
                </a:ext>
              </a:extLst>
            </p:cNvPr>
            <p:cNvGrpSpPr>
              <a:grpSpLocks noChangeAspect="1"/>
            </p:cNvGrpSpPr>
            <p:nvPr/>
          </p:nvGrpSpPr>
          <p:grpSpPr>
            <a:xfrm>
              <a:off x="1308099" y="30937201"/>
              <a:ext cx="6401138" cy="5071652"/>
              <a:chOff x="-592051" y="702010"/>
              <a:chExt cx="7600950" cy="6022269"/>
            </a:xfrm>
          </p:grpSpPr>
          <p:pic>
            <p:nvPicPr>
              <p:cNvPr id="41" name="Picture 40">
                <a:extLst>
                  <a:ext uri="{FF2B5EF4-FFF2-40B4-BE49-F238E27FC236}">
                    <a16:creationId xmlns:a16="http://schemas.microsoft.com/office/drawing/2014/main" id="{DAE86E8D-6EAD-4F64-9353-A704F2BB7A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2051" y="702010"/>
                <a:ext cx="7600950" cy="2000250"/>
              </a:xfrm>
              <a:prstGeom prst="rect">
                <a:avLst/>
              </a:prstGeom>
            </p:spPr>
          </p:pic>
          <p:pic>
            <p:nvPicPr>
              <p:cNvPr id="42" name="Picture 41">
                <a:extLst>
                  <a:ext uri="{FF2B5EF4-FFF2-40B4-BE49-F238E27FC236}">
                    <a16:creationId xmlns:a16="http://schemas.microsoft.com/office/drawing/2014/main" id="{1DBD9BD4-5194-412A-BBA4-BE546F10E6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2051" y="2702260"/>
                <a:ext cx="7600950" cy="2000250"/>
              </a:xfrm>
              <a:prstGeom prst="rect">
                <a:avLst/>
              </a:prstGeom>
            </p:spPr>
          </p:pic>
          <p:pic>
            <p:nvPicPr>
              <p:cNvPr id="43" name="Picture 42">
                <a:extLst>
                  <a:ext uri="{FF2B5EF4-FFF2-40B4-BE49-F238E27FC236}">
                    <a16:creationId xmlns:a16="http://schemas.microsoft.com/office/drawing/2014/main" id="{F49557C0-AE1C-44F3-AAFA-DA8DAB2867B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2051" y="4724029"/>
                <a:ext cx="7600950" cy="2000250"/>
              </a:xfrm>
              <a:prstGeom prst="rect">
                <a:avLst/>
              </a:prstGeom>
            </p:spPr>
          </p:pic>
        </p:grpSp>
        <p:sp>
          <p:nvSpPr>
            <p:cNvPr id="51" name="TextBox 50">
              <a:extLst>
                <a:ext uri="{FF2B5EF4-FFF2-40B4-BE49-F238E27FC236}">
                  <a16:creationId xmlns:a16="http://schemas.microsoft.com/office/drawing/2014/main" id="{4E7340FD-414E-46FD-9E7D-682FDC1C19AC}"/>
                </a:ext>
              </a:extLst>
            </p:cNvPr>
            <p:cNvSpPr txBox="1"/>
            <p:nvPr/>
          </p:nvSpPr>
          <p:spPr>
            <a:xfrm>
              <a:off x="1308099" y="36118800"/>
              <a:ext cx="4922340" cy="400110"/>
            </a:xfrm>
            <a:prstGeom prst="rect">
              <a:avLst/>
            </a:prstGeom>
            <a:noFill/>
          </p:spPr>
          <p:txBody>
            <a:bodyPr wrap="square" rtlCol="0">
              <a:spAutoFit/>
            </a:bodyPr>
            <a:lstStyle/>
            <a:p>
              <a:r>
                <a:rPr lang="en-US" sz="2000" dirty="0">
                  <a:latin typeface="+mj-lt"/>
                </a:rPr>
                <a:t>Kuang, 2017 ARM STM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3551</TotalTime>
  <Words>877</Words>
  <Application>Microsoft Macintosh PowerPoint</Application>
  <PresentationFormat>Custom</PresentationFormat>
  <Paragraphs>35</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Corbel</vt:lpstr>
      <vt:lpstr>Times New Roman</vt:lpstr>
      <vt:lpstr>Office Theme</vt:lpstr>
      <vt:lpstr>Worksheet</vt:lpstr>
      <vt:lpstr>PowerPoint Presentation</vt:lpstr>
    </vt:vector>
  </TitlesOfParts>
  <Manager/>
  <Company>BNL</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Home</dc:creator>
  <cp:keywords/>
  <dc:description/>
  <cp:lastModifiedBy>Jen Abramowitz</cp:lastModifiedBy>
  <cp:revision>56</cp:revision>
  <cp:lastPrinted>2018-03-13T15:26:32Z</cp:lastPrinted>
  <dcterms:created xsi:type="dcterms:W3CDTF">2018-03-02T16:32:58Z</dcterms:created>
  <dcterms:modified xsi:type="dcterms:W3CDTF">2018-03-13T16:41:00Z</dcterms:modified>
  <cp:category/>
</cp:coreProperties>
</file>