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7010400" cy="9296400"/>
  <p:defaultTextStyle>
    <a:defPPr>
      <a:defRPr lang="ko-KR"/>
    </a:defPPr>
    <a:lvl1pPr marL="0" algn="l" defTabSz="3686861" rtl="0" eaLnBrk="1" latinLnBrk="1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1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1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1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1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1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1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1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1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kerman, Andrew S (GISS-6110)" initials="AAS(" lastIdx="25" clrIdx="0">
    <p:extLst>
      <p:ext uri="{19B8F6BF-5375-455C-9EA6-DF929625EA0E}">
        <p15:presenceInfo xmlns:p15="http://schemas.microsoft.com/office/powerpoint/2012/main" userId="S::aackerma@ndc.nasa.gov::89cd9aab-d53f-4a94-bd55-e28852bf577f" providerId="AD"/>
      </p:ext>
    </p:extLst>
  </p:cmAuthor>
  <p:cmAuthor id="2" name="Lee, Hyunho (GISS-6110)[TRUSTEES OF COLUMBIA UNIVERSITY]" initials="LH(OCU" lastIdx="8" clrIdx="1">
    <p:extLst>
      <p:ext uri="{19B8F6BF-5375-455C-9EA6-DF929625EA0E}">
        <p15:presenceInfo xmlns:p15="http://schemas.microsoft.com/office/powerpoint/2012/main" userId="S::hlee46@ndc.nasa.gov::d9de03ca-fa0c-44a6-875a-c25e6eca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4949" autoAdjust="0"/>
  </p:normalViewPr>
  <p:slideViewPr>
    <p:cSldViewPr snapToGrid="0">
      <p:cViewPr varScale="1">
        <p:scale>
          <a:sx n="40" d="100"/>
          <a:sy n="40" d="100"/>
        </p:scale>
        <p:origin x="25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5349C-DD3C-554C-9BB0-38C85400C638}" type="datetimeFigureOut">
              <a:rPr lang="en-US" smtClean="0"/>
              <a:t>6/7/19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9D7DD-4B37-CE4E-99F3-35F7728BF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D7DD-4B37-CE4E-99F3-35F7728BF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7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89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69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89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19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45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18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4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51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9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67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10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48EF-D165-4E00-8816-B889C23FDF38}" type="datetimeFigureOut">
              <a:rPr lang="ko-KR" altLang="en-US" smtClean="0"/>
              <a:t>2019. 6. 7.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05FA-5D3E-4EBB-8F02-CC35495630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18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1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1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1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1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1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1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1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1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1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1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1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1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1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1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1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1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1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1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1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5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wmf"/><Relationship Id="rId20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0.emf"/><Relationship Id="rId19" Type="http://schemas.openxmlformats.org/officeDocument/2006/relationships/oleObject" Target="../embeddings/oleObject3.bin"/><Relationship Id="rId4" Type="http://schemas.openxmlformats.org/officeDocument/2006/relationships/image" Target="../media/image4.tif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85568D9E-5302-014B-8C6C-D5039DE642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864" r="48152"/>
          <a:stretch/>
        </p:blipFill>
        <p:spPr>
          <a:xfrm>
            <a:off x="40737423" y="21065312"/>
            <a:ext cx="2613879" cy="308050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1"/>
            <a:ext cx="43891200" cy="536170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0" algn="ctr"/>
            <a:r>
              <a:rPr lang="en-US" altLang="ko-KR" sz="7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evaluation of size‐resolved cloud microphysics scheme </a:t>
            </a:r>
            <a:r>
              <a:rPr lang="en-US" altLang="ko-KR" sz="7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numerics</a:t>
            </a:r>
            <a:br>
              <a:rPr lang="en-US" altLang="ko-KR" sz="7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7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use with radar observations. Part II. Condensation and evaporation</a:t>
            </a:r>
          </a:p>
          <a:p>
            <a:pPr marL="31750" algn="ctr">
              <a:spcBef>
                <a:spcPts val="2400"/>
              </a:spcBef>
            </a:pPr>
            <a:r>
              <a:rPr lang="en-US" altLang="ko-KR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Hyunho Lee</a:t>
            </a:r>
            <a:r>
              <a:rPr lang="en-US" altLang="ko-KR" sz="4800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</a:t>
            </a:r>
            <a:r>
              <a:rPr lang="en-US" altLang="ko-KR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Ann M. Fridlind</a:t>
            </a:r>
            <a:r>
              <a:rPr lang="en-US" altLang="ko-KR" sz="4800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ko-KR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Andrew S. Ackerman</a:t>
            </a:r>
            <a:r>
              <a:rPr lang="en-US" altLang="ko-KR" sz="4800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ko-KR" altLang="ko-KR" sz="4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1750" algn="ctr"/>
            <a:r>
              <a:rPr lang="en-US" altLang="ko-KR" sz="3600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ko-KR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NASA Goddard Institute for Space Studies, New York, NY</a:t>
            </a:r>
            <a:endParaRPr lang="ko-KR" altLang="ko-KR" sz="36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1750" algn="ctr"/>
            <a:r>
              <a:rPr lang="en-US" altLang="ko-KR" sz="3600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ko-KR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Center for Climate Systems Research, Columbia University, New York, NY</a:t>
            </a:r>
            <a:endParaRPr lang="ko-KR" altLang="en-US" sz="36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E2945C-D112-164E-B270-978F3622EE9D}"/>
              </a:ext>
            </a:extLst>
          </p:cNvPr>
          <p:cNvSpPr/>
          <p:nvPr/>
        </p:nvSpPr>
        <p:spPr>
          <a:xfrm>
            <a:off x="363489" y="6273025"/>
            <a:ext cx="12565702" cy="28281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273600" tIns="457200" rIns="183600" bIns="183600" rtlCol="0" anchor="ctr"/>
          <a:lstStyle/>
          <a:p>
            <a:pPr marL="361950" marR="0" lvl="0" indent="-361950" defTabSz="350690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Numerical diffusion in a </a:t>
            </a:r>
            <a:r>
              <a:rPr lang="en-US" sz="25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size-resolved (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bin) microphysics model</a:t>
            </a:r>
          </a:p>
          <a:p>
            <a:pPr marL="361950" marR="0" lvl="0" indent="-361950" defTabSz="350690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Morrison et al. (2018): </a:t>
            </a:r>
            <a:r>
              <a:rPr kumimoji="0" lang="en-US" sz="25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substantial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numerical diffusion under continuous nucleation and condensation combined with vertical advection</a:t>
            </a:r>
          </a:p>
          <a:p>
            <a:pPr marL="361950" marR="0" lvl="0" indent="-361950" defTabSz="350690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 et al. (2019): numerical diffusion for collision-coalescence </a:t>
            </a:r>
            <a:r>
              <a:rPr kumimoji="0" lang="en-US" sz="25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reduces with finer bin grids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solutions converge rapidly using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(2000) scheme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10DCE14-ADC4-5641-B96D-A81AA9011C3D}"/>
              </a:ext>
            </a:extLst>
          </p:cNvPr>
          <p:cNvSpPr txBox="1"/>
          <p:nvPr/>
        </p:nvSpPr>
        <p:spPr>
          <a:xfrm>
            <a:off x="1317645" y="5857525"/>
            <a:ext cx="385638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9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Introduction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A55BBEA-7FA5-9645-A1AB-B6C0B772B8E7}"/>
              </a:ext>
            </a:extLst>
          </p:cNvPr>
          <p:cNvSpPr/>
          <p:nvPr/>
        </p:nvSpPr>
        <p:spPr>
          <a:xfrm>
            <a:off x="363488" y="10054738"/>
            <a:ext cx="12565703" cy="4042056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274320" tIns="457200" rIns="182880" bIns="182880" rtlCol="0" anchor="ctr"/>
          <a:lstStyle/>
          <a:p>
            <a:pPr marL="342900" marR="0" lvl="0" indent="-342900" defTabSz="3506907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2mom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conserves number and mass (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Kovertz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Olund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1969)</a:t>
            </a:r>
          </a:p>
          <a:p>
            <a:pPr marL="342900" marR="0" lvl="0" indent="-342900" defTabSz="3506907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3mom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conserves number, mass, and Rayleigh-regime reflectivity</a:t>
            </a:r>
            <a:b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(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Khain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2008)</a:t>
            </a:r>
          </a:p>
          <a:p>
            <a:pPr marL="342900" marR="0" lvl="0" indent="-342900" defTabSz="3506907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PPM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piecewise parabolic finite-volume advection (Colella and Woodward 1984)</a:t>
            </a:r>
          </a:p>
          <a:p>
            <a:pPr marL="342900" marR="0" lvl="0" indent="-342900" defTabSz="3506907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fourth-order approximated finite-volume advection (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1989)</a:t>
            </a:r>
          </a:p>
          <a:p>
            <a:pPr marL="342900" marR="0" lvl="0" indent="-342900" defTabSz="3506907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mass grid varies in time → minimizes numerical diffusion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9773F00-D7E4-464F-8639-D383C9F60FEE}"/>
              </a:ext>
            </a:extLst>
          </p:cNvPr>
          <p:cNvSpPr txBox="1"/>
          <p:nvPr/>
        </p:nvSpPr>
        <p:spPr>
          <a:xfrm>
            <a:off x="1262758" y="9664852"/>
            <a:ext cx="540688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35069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Numerical schemes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A2A041B-C37A-0D4C-873F-DDD8779D2755}"/>
              </a:ext>
            </a:extLst>
          </p:cNvPr>
          <p:cNvSpPr/>
          <p:nvPr/>
        </p:nvSpPr>
        <p:spPr>
          <a:xfrm>
            <a:off x="363488" y="29032253"/>
            <a:ext cx="12565704" cy="365754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182880" rtlCol="0" anchor="ctr"/>
          <a:lstStyle/>
          <a:p>
            <a:pPr marL="412750" indent="-412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</a:t>
            </a:r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1989, </a:t>
            </a:r>
            <a:r>
              <a:rPr lang="en-US" sz="2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</a:t>
            </a:r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10.1175/1520-0493(1989)117&lt;1006:APDASO&gt;2.0.CO;2</a:t>
            </a:r>
          </a:p>
          <a:p>
            <a:pPr marL="412750" indent="-412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</a:t>
            </a:r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2000, </a:t>
            </a:r>
            <a:r>
              <a:rPr lang="en-US" sz="2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</a:t>
            </a:r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10.1175/1520-0469(2000)057&lt;0284:AFMFTN&gt;2.0.CO;2</a:t>
            </a:r>
          </a:p>
          <a:p>
            <a:pPr marL="412750" indent="-412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Colella and Woodward 1984, doi:10.1016/0021-9991(84)90143-8</a:t>
            </a:r>
          </a:p>
          <a:p>
            <a:pPr marL="412750" indent="-412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Khain</a:t>
            </a:r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2008, doi:10.1175/2007JAS2515.1</a:t>
            </a:r>
          </a:p>
          <a:p>
            <a:pPr marL="412750" indent="-412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Kovertz</a:t>
            </a:r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Olund</a:t>
            </a:r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1969, doi:10.1175/1520-0469(1969)026&lt;1060:TEOCAC&gt;2.0.CO;2</a:t>
            </a:r>
          </a:p>
          <a:p>
            <a:pPr marL="412750" indent="-412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 et al. 2019, doi:10.1175/JAS-D-18-0174.1</a:t>
            </a:r>
          </a:p>
          <a:p>
            <a:pPr marL="412750" indent="-412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Morrison et al. 2018, doi:10.1175/JAS-D-18-0055.1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F1C01B2-7389-474F-966B-7EF02F708180}"/>
              </a:ext>
            </a:extLst>
          </p:cNvPr>
          <p:cNvSpPr txBox="1"/>
          <p:nvPr/>
        </p:nvSpPr>
        <p:spPr>
          <a:xfrm>
            <a:off x="1262758" y="28625797"/>
            <a:ext cx="335631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/>
              <a:t>References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AC383DC-D910-C24F-8BC5-81323C89E612}"/>
              </a:ext>
            </a:extLst>
          </p:cNvPr>
          <p:cNvSpPr/>
          <p:nvPr/>
        </p:nvSpPr>
        <p:spPr>
          <a:xfrm>
            <a:off x="363486" y="15050367"/>
            <a:ext cx="12565705" cy="1302831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0" rIns="182880" bIns="182880" rtlCol="0" anchor="ctr"/>
          <a:lstStyle/>
          <a:p>
            <a:pPr marL="412750" indent="-412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Adiabatic parcel model (condensation, </a:t>
            </a:r>
            <a:r>
              <a:rPr lang="en-US" sz="2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condensation+collision</a:t>
            </a: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evaporation)</a:t>
            </a:r>
            <a:b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column model mimicking the parcel model (</a:t>
            </a:r>
            <a:r>
              <a:rPr lang="en-US" sz="2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condensation+advection</a:t>
            </a: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12750" indent="-412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conditions: almost the same as in Morrison et al. (2018)</a:t>
            </a:r>
          </a:p>
          <a:p>
            <a:pPr marL="579438" indent="-2905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= 900 </a:t>
            </a:r>
            <a:r>
              <a:rPr lang="en-US" sz="2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hPa</a:t>
            </a: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 = 15ºC</a:t>
            </a:r>
          </a:p>
          <a:p>
            <a:pPr marL="579438" indent="-29051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9438" indent="-29051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9438" indent="-29051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2750" indent="-412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en-US" sz="2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2750" indent="-412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en-US" sz="2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2750" indent="-412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en-US" sz="2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2750" indent="-412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 bin grids</a:t>
            </a:r>
          </a:p>
          <a:p>
            <a:pPr marL="579438" indent="-2905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</a:t>
            </a: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constant difference of radii of particles in consecutive bins</a:t>
            </a:r>
            <a:b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</a:t>
            </a:r>
            <a:r>
              <a:rPr lang="el-GR" sz="25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μ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</a:p>
          <a:p>
            <a:pPr marL="579438" indent="-2905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Geometric</a:t>
            </a: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constant ratio of radii of particles in consecutive bins</a:t>
            </a:r>
            <a:b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5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9438" indent="-2905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Mixture</a:t>
            </a: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linear until r &lt; 25 </a:t>
            </a:r>
            <a:r>
              <a:rPr lang="en-US" sz="2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μm</a:t>
            </a: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pseudo-geometric beyond it</a:t>
            </a:r>
            <a:b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9438" indent="-29051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2750" indent="-412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Collisional growth: exponential flux method (</a:t>
            </a:r>
            <a:r>
              <a:rPr lang="en-US" sz="25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</a:t>
            </a: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2000, Lee et al. 2019)</a:t>
            </a:r>
          </a:p>
          <a:p>
            <a:pPr marL="412750" indent="-412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advection: </a:t>
            </a:r>
            <a:r>
              <a:rPr lang="en-US" sz="2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5th-order scheme in the WRF model</a:t>
            </a: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pot. temp. and q</a:t>
            </a:r>
            <a:r>
              <a:rPr lang="en-US" sz="2500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b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(w/ 3rd-order RK sub-stepping in time, w/o limiter)</a:t>
            </a:r>
            <a:b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</a:t>
            </a:r>
            <a:r>
              <a:rPr lang="en-US" sz="2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PPM</a:t>
            </a: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drops (w/o sub-stepping in time)</a:t>
            </a:r>
          </a:p>
          <a:p>
            <a:pPr marL="412750" indent="-41275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time step: 0.1 s for calculating 𝛥m from condensation and evaporation</a:t>
            </a:r>
            <a:b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s for all other processes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D9C7146-2FA5-0A4D-8FC6-E2147CFD061D}"/>
              </a:ext>
            </a:extLst>
          </p:cNvPr>
          <p:cNvSpPr txBox="1"/>
          <p:nvPr/>
        </p:nvSpPr>
        <p:spPr>
          <a:xfrm>
            <a:off x="1296371" y="14671157"/>
            <a:ext cx="60827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/>
              <a:t>Model configurations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44BAB25-0979-D142-ACDC-EE876E3FF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40730"/>
              </p:ext>
            </p:extLst>
          </p:nvPr>
        </p:nvGraphicFramePr>
        <p:xfrm>
          <a:off x="978172" y="17654768"/>
          <a:ext cx="11211038" cy="30600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30146">
                  <a:extLst>
                    <a:ext uri="{9D8B030D-6E8A-4147-A177-3AD203B41FA5}">
                      <a16:colId xmlns:a16="http://schemas.microsoft.com/office/drawing/2014/main" val="1892197146"/>
                    </a:ext>
                  </a:extLst>
                </a:gridCol>
                <a:gridCol w="4596664">
                  <a:extLst>
                    <a:ext uri="{9D8B030D-6E8A-4147-A177-3AD203B41FA5}">
                      <a16:colId xmlns:a16="http://schemas.microsoft.com/office/drawing/2014/main" val="3204356701"/>
                    </a:ext>
                  </a:extLst>
                </a:gridCol>
                <a:gridCol w="4084228">
                  <a:extLst>
                    <a:ext uri="{9D8B030D-6E8A-4147-A177-3AD203B41FA5}">
                      <a16:colId xmlns:a16="http://schemas.microsoft.com/office/drawing/2014/main" val="3002025589"/>
                    </a:ext>
                  </a:extLst>
                </a:gridCol>
              </a:tblGrid>
              <a:tr h="662382"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Condensation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Evaporation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557807"/>
                  </a:ext>
                </a:extLst>
              </a:tr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Initial RH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280493"/>
                  </a:ext>
                </a:extLst>
              </a:tr>
              <a:tr h="66238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(m s</a:t>
                      </a:r>
                      <a:r>
                        <a:rPr lang="en-US" sz="2500" baseline="30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–1</a:t>
                      </a:r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(for 10 min)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–0.5 (for 20 min)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072055"/>
                  </a:ext>
                </a:extLst>
              </a:tr>
              <a:tr h="1072921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Initial DSD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lang="en-US" sz="2500" baseline="-25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= 50 mg</a:t>
                      </a:r>
                      <a:r>
                        <a:rPr lang="en-US" sz="2500" baseline="30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–1</a:t>
                      </a:r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const. </a:t>
                      </a:r>
                      <a:r>
                        <a:rPr lang="en-US" sz="25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dN</a:t>
                      </a:r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25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</a:t>
                      </a:r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for r = 1–3 μm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Marshall-Palmer dist.</a:t>
                      </a:r>
                      <a:b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(RR = 1 mm h</a:t>
                      </a:r>
                      <a:r>
                        <a:rPr lang="en-US" sz="2500" baseline="30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–1</a:t>
                      </a:r>
                      <a:r>
                        <a:rPr lang="en-US" sz="25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03918"/>
                  </a:ext>
                </a:extLst>
              </a:tr>
            </a:tbl>
          </a:graphicData>
        </a:graphic>
      </p:graphicFrame>
      <p:sp>
        <p:nvSpPr>
          <p:cNvPr id="137" name="Rectangle 136">
            <a:extLst>
              <a:ext uri="{FF2B5EF4-FFF2-40B4-BE49-F238E27FC236}">
                <a16:creationId xmlns:a16="http://schemas.microsoft.com/office/drawing/2014/main" id="{A31ED6A6-1A4D-B24F-A2C1-8469E7932264}"/>
              </a:ext>
            </a:extLst>
          </p:cNvPr>
          <p:cNvSpPr/>
          <p:nvPr/>
        </p:nvSpPr>
        <p:spPr>
          <a:xfrm>
            <a:off x="13623925" y="5361709"/>
            <a:ext cx="30267275" cy="841569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lIns="457200" tIns="457200" rIns="457200" bIns="457200" rtlCol="0" anchor="ctr"/>
          <a:lstStyle/>
          <a:p>
            <a:pPr marL="0" marR="0" lvl="0" indent="0" defTabSz="35069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Summary:</a:t>
            </a:r>
          </a:p>
          <a:p>
            <a:pPr marL="1587500" lvl="0" indent="-1031875" defTabSz="3506907" latinLnBrk="0">
              <a:spcAft>
                <a:spcPts val="1800"/>
              </a:spcAft>
              <a:buFontTx/>
              <a:buAutoNum type="arabicPeriod"/>
            </a:pPr>
            <a:r>
              <a:rPr lang="en-US" sz="44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computing condensation and evaporation of drops with a one-moment bin microphysics framework, all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examined numerical schemes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converge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bin grids are refined, and t</a:t>
            </a:r>
            <a:r>
              <a:rPr lang="en-US" sz="44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advection schemes (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PPM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yield reliable results.</a:t>
            </a:r>
          </a:p>
          <a:p>
            <a:pPr marL="1587500" marR="0" lvl="0" indent="-1031875" defTabSz="35069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mixture of linear and geometric grids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an efficient mass bin grid to represent the evolution of drop size distributions.</a:t>
            </a:r>
          </a:p>
          <a:p>
            <a:pPr marL="1587500" marR="0" lvl="0" indent="-1031875" defTabSz="35069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Numerical diffusion in vertical advection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limits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convergence in computing condensational growth, but such limitation occurs at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relatively small bin grid widths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587500" marR="0" lvl="0" indent="-1031875" defTabSz="35069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Numerical diffusion in condensation causes a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substantial difference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combined with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collision-coalescence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the difference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diminishes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turbulence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-induced collision enhancement is considered.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8D0768-067F-F349-9A59-E74317CB91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5"/>
          <a:stretch/>
        </p:blipFill>
        <p:spPr>
          <a:xfrm>
            <a:off x="19457154" y="19702397"/>
            <a:ext cx="4864608" cy="41261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F6F9AD-B683-CC4F-AD76-3563F5C20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686" y="15708487"/>
            <a:ext cx="5827037" cy="30353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0339E4-2B29-604B-93CC-3FB73F5EC5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031" y="15786154"/>
            <a:ext cx="4867211" cy="804672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5E3B51F-5B63-854E-A5FA-6E5567E13887}"/>
              </a:ext>
            </a:extLst>
          </p:cNvPr>
          <p:cNvSpPr/>
          <p:nvPr/>
        </p:nvSpPr>
        <p:spPr>
          <a:xfrm>
            <a:off x="13623925" y="14517326"/>
            <a:ext cx="11738643" cy="97200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0B4D6B3-D710-1F4A-A119-7FDBE1E8B8A4}"/>
              </a:ext>
            </a:extLst>
          </p:cNvPr>
          <p:cNvSpPr txBox="1"/>
          <p:nvPr/>
        </p:nvSpPr>
        <p:spPr>
          <a:xfrm>
            <a:off x="14309724" y="14101828"/>
            <a:ext cx="684847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/>
              <a:t>Condensation (parcel)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7766A0-BBEE-094B-B5CE-822C9CE031C9}"/>
              </a:ext>
            </a:extLst>
          </p:cNvPr>
          <p:cNvSpPr txBox="1"/>
          <p:nvPr/>
        </p:nvSpPr>
        <p:spPr>
          <a:xfrm>
            <a:off x="15014156" y="15163465"/>
            <a:ext cx="31325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geometric grid (s=2)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E843000-EE35-654F-AAC1-036F960AB25D}"/>
              </a:ext>
            </a:extLst>
          </p:cNvPr>
          <p:cNvSpPr txBox="1"/>
          <p:nvPr/>
        </p:nvSpPr>
        <p:spPr>
          <a:xfrm>
            <a:off x="20805900" y="19293614"/>
            <a:ext cx="25446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grid (d=1)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7BEC923-6BF9-1749-8741-F3CE160BB87C}"/>
              </a:ext>
            </a:extLst>
          </p:cNvPr>
          <p:cNvSpPr txBox="1"/>
          <p:nvPr/>
        </p:nvSpPr>
        <p:spPr>
          <a:xfrm>
            <a:off x="20724778" y="15163465"/>
            <a:ext cx="25919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convergence test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BB80A3A-9F9E-2044-BD61-5447A74F6F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630"/>
          <a:stretch/>
        </p:blipFill>
        <p:spPr>
          <a:xfrm>
            <a:off x="13892496" y="26672307"/>
            <a:ext cx="7682308" cy="5440617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8654173A-B990-8146-A570-C3BBE33AD151}"/>
              </a:ext>
            </a:extLst>
          </p:cNvPr>
          <p:cNvSpPr txBox="1"/>
          <p:nvPr/>
        </p:nvSpPr>
        <p:spPr>
          <a:xfrm>
            <a:off x="15693454" y="25902989"/>
            <a:ext cx="48163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DSD with a geometric grid (s=2)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8B0EC03-C721-254F-B7FB-34C1D341A28E}"/>
              </a:ext>
            </a:extLst>
          </p:cNvPr>
          <p:cNvSpPr txBox="1"/>
          <p:nvPr/>
        </p:nvSpPr>
        <p:spPr>
          <a:xfrm>
            <a:off x="22113821" y="25843436"/>
            <a:ext cx="25919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convergence test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AB9A67A-0C97-0245-8241-9A9B25550619}"/>
              </a:ext>
            </a:extLst>
          </p:cNvPr>
          <p:cNvSpPr/>
          <p:nvPr/>
        </p:nvSpPr>
        <p:spPr>
          <a:xfrm>
            <a:off x="13623925" y="24965385"/>
            <a:ext cx="11420512" cy="772441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8C4F297-9A78-0648-8A04-8587776676D0}"/>
              </a:ext>
            </a:extLst>
          </p:cNvPr>
          <p:cNvSpPr txBox="1"/>
          <p:nvPr/>
        </p:nvSpPr>
        <p:spPr>
          <a:xfrm>
            <a:off x="14266453" y="24551885"/>
            <a:ext cx="60827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/>
              <a:t>Evaporation (parcel)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0A74DDE-105C-984A-8219-1AE6BEB0C0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737" y="15798132"/>
            <a:ext cx="9994392" cy="80447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4D89055-900B-AB4E-8F33-20F40E58C6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370" y="15712404"/>
            <a:ext cx="6400800" cy="3236907"/>
          </a:xfrm>
          <a:prstGeom prst="rect">
            <a:avLst/>
          </a:prstGeom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5A27C7A9-FA35-D249-AE3B-8186A584EFFA}"/>
              </a:ext>
            </a:extLst>
          </p:cNvPr>
          <p:cNvSpPr/>
          <p:nvPr/>
        </p:nvSpPr>
        <p:spPr>
          <a:xfrm>
            <a:off x="25760012" y="14517326"/>
            <a:ext cx="17837275" cy="97200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560E82-DE9A-2748-870C-2340E8FF1BEC}"/>
              </a:ext>
            </a:extLst>
          </p:cNvPr>
          <p:cNvSpPr txBox="1"/>
          <p:nvPr/>
        </p:nvSpPr>
        <p:spPr>
          <a:xfrm>
            <a:off x="36821515" y="19079713"/>
            <a:ext cx="650305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 hangingPunct="0"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Numerical diffusion becomes greater</a:t>
            </a:r>
            <a:b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time step becomes smaller.</a:t>
            </a:r>
          </a:p>
          <a:p>
            <a:pPr marL="342900" indent="-342900" latinLnBrk="0" hangingPunct="0"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Smaller time step (lower CFL number)</a:t>
            </a:r>
            <a:b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more iterations of advection calculation</a:t>
            </a:r>
            <a:b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more diffusive</a:t>
            </a:r>
          </a:p>
          <a:p>
            <a:pPr marL="342900" indent="-342900" latinLnBrk="0" hangingPunct="0">
              <a:spcAft>
                <a:spcPts val="1800"/>
              </a:spcAft>
              <a:buFont typeface="Wingdings" pitchFamily="2" charset="2"/>
              <a:buChar char="ü"/>
            </a:pP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Morrison et al. (2018):</a:t>
            </a:r>
            <a:b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𝛥z = 20 m, 𝛥t = 1 s,</a:t>
            </a:r>
            <a:b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3rd-order RK stepping</a:t>
            </a:r>
            <a:b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drop advection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DC02D2B-1298-4547-816B-9D1D01354017}"/>
              </a:ext>
            </a:extLst>
          </p:cNvPr>
          <p:cNvSpPr txBox="1"/>
          <p:nvPr/>
        </p:nvSpPr>
        <p:spPr>
          <a:xfrm>
            <a:off x="26592280" y="14101827"/>
            <a:ext cx="1009845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/>
              <a:t>Condensation + Advection (column)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5B39D30-708D-2C45-8126-115E4AEF6B9E}"/>
              </a:ext>
            </a:extLst>
          </p:cNvPr>
          <p:cNvSpPr txBox="1"/>
          <p:nvPr/>
        </p:nvSpPr>
        <p:spPr>
          <a:xfrm>
            <a:off x="26847466" y="15180042"/>
            <a:ext cx="41187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grid (d=1), 𝛥z=10 m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CC084577-7251-0B45-9A21-99BCD516864F}"/>
              </a:ext>
            </a:extLst>
          </p:cNvPr>
          <p:cNvSpPr txBox="1"/>
          <p:nvPr/>
        </p:nvSpPr>
        <p:spPr>
          <a:xfrm>
            <a:off x="38315263" y="15163465"/>
            <a:ext cx="35393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convergence test (PPM)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A312090-2116-0047-AAA2-3FA6F9F310B3}"/>
              </a:ext>
            </a:extLst>
          </p:cNvPr>
          <p:cNvSpPr txBox="1"/>
          <p:nvPr/>
        </p:nvSpPr>
        <p:spPr>
          <a:xfrm>
            <a:off x="31599438" y="15193649"/>
            <a:ext cx="47461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PPM with linear grids, 𝛥z=10 m</a:t>
            </a:r>
          </a:p>
        </p:txBody>
      </p:sp>
      <p:sp>
        <p:nvSpPr>
          <p:cNvPr id="48" name="Left-Right Arrow 47">
            <a:extLst>
              <a:ext uri="{FF2B5EF4-FFF2-40B4-BE49-F238E27FC236}">
                <a16:creationId xmlns:a16="http://schemas.microsoft.com/office/drawing/2014/main" id="{C01652CD-401E-1E47-A541-5E685C55CD38}"/>
              </a:ext>
            </a:extLst>
          </p:cNvPr>
          <p:cNvSpPr/>
          <p:nvPr/>
        </p:nvSpPr>
        <p:spPr>
          <a:xfrm>
            <a:off x="24456681" y="21311014"/>
            <a:ext cx="1728788" cy="714375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32CE67-3CC2-DD4A-AA80-E222D984069A}"/>
              </a:ext>
            </a:extLst>
          </p:cNvPr>
          <p:cNvSpPr txBox="1"/>
          <p:nvPr/>
        </p:nvSpPr>
        <p:spPr>
          <a:xfrm>
            <a:off x="37044214" y="23652964"/>
            <a:ext cx="389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(Fig. 10c in Morrison et al. 2018)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150C5D8-61DF-DE4E-8A2B-03D484316F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134" y="26374000"/>
            <a:ext cx="3655135" cy="5272813"/>
          </a:xfrm>
          <a:prstGeom prst="rect">
            <a:avLst/>
          </a:prstGeom>
        </p:spPr>
      </p:pic>
      <p:sp>
        <p:nvSpPr>
          <p:cNvPr id="177" name="Rectangle 176">
            <a:extLst>
              <a:ext uri="{FF2B5EF4-FFF2-40B4-BE49-F238E27FC236}">
                <a16:creationId xmlns:a16="http://schemas.microsoft.com/office/drawing/2014/main" id="{5DEB435C-E41B-014E-89EF-BD51D8507A92}"/>
              </a:ext>
            </a:extLst>
          </p:cNvPr>
          <p:cNvSpPr/>
          <p:nvPr/>
        </p:nvSpPr>
        <p:spPr>
          <a:xfrm>
            <a:off x="25477451" y="24965385"/>
            <a:ext cx="18119836" cy="772441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2FD4E2F-578C-8945-AE99-4FAB29A9C994}"/>
              </a:ext>
            </a:extLst>
          </p:cNvPr>
          <p:cNvSpPr txBox="1"/>
          <p:nvPr/>
        </p:nvSpPr>
        <p:spPr>
          <a:xfrm>
            <a:off x="26185469" y="24586303"/>
            <a:ext cx="935490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/>
              <a:t>Condensation + Collision (parcel)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126ACC1-153B-E54E-8EA0-3F1FB61426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983" y="26374000"/>
            <a:ext cx="3655134" cy="527281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DFD6BA8-9F0B-0448-91F4-7A8468E1C0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107" y="26318056"/>
            <a:ext cx="8722904" cy="615734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A01D15B-1B51-A447-A34B-E2539E73A577}"/>
              </a:ext>
            </a:extLst>
          </p:cNvPr>
          <p:cNvSpPr txBox="1"/>
          <p:nvPr/>
        </p:nvSpPr>
        <p:spPr>
          <a:xfrm>
            <a:off x="26436509" y="25502269"/>
            <a:ext cx="799411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PPM with mixture grids</a:t>
            </a:r>
            <a:b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(mx: linear with d=x until r&lt;25 </a:t>
            </a:r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and pseudo-geometric beyond with s=2)</a:t>
            </a:r>
            <a:endParaRPr lang="en-US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7903946-C70B-1D4C-95FF-AFF98D6292FB}"/>
              </a:ext>
            </a:extLst>
          </p:cNvPr>
          <p:cNvSpPr txBox="1"/>
          <p:nvPr/>
        </p:nvSpPr>
        <p:spPr>
          <a:xfrm>
            <a:off x="36740652" y="25286616"/>
            <a:ext cx="47679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Doppler radar spectra moments 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3F87A46-F119-D949-AE97-E707F7F46845}"/>
              </a:ext>
            </a:extLst>
          </p:cNvPr>
          <p:cNvSpPr txBox="1"/>
          <p:nvPr/>
        </p:nvSpPr>
        <p:spPr>
          <a:xfrm>
            <a:off x="35359350" y="25884753"/>
            <a:ext cx="32439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gravitational collision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590FF5A7-B489-CE44-BBA7-39D49BC7E383}"/>
              </a:ext>
            </a:extLst>
          </p:cNvPr>
          <p:cNvSpPr txBox="1"/>
          <p:nvPr/>
        </p:nvSpPr>
        <p:spPr>
          <a:xfrm>
            <a:off x="39382927" y="25884753"/>
            <a:ext cx="360938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</a:t>
            </a:r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.+turbulent collision</a:t>
            </a:r>
            <a:b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ε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=50 cm</a:t>
            </a:r>
            <a:r>
              <a:rPr lang="en-US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–3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9AB9C-8F4A-D449-B208-E23124D564A6}"/>
              </a:ext>
            </a:extLst>
          </p:cNvPr>
          <p:cNvSpPr txBox="1"/>
          <p:nvPr/>
        </p:nvSpPr>
        <p:spPr>
          <a:xfrm>
            <a:off x="20350737" y="18756191"/>
            <a:ext cx="3575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(dashed: geometric, solid: linear)</a:t>
            </a: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34673"/>
              </p:ext>
            </p:extLst>
          </p:nvPr>
        </p:nvGraphicFramePr>
        <p:xfrm>
          <a:off x="2893985" y="21866880"/>
          <a:ext cx="1676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5" imgW="838080" imgH="228600" progId="Equation.DSMT4">
                  <p:embed/>
                </p:oleObj>
              </mc:Choice>
              <mc:Fallback>
                <p:oleObj name="Equation" r:id="rId15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93985" y="21866880"/>
                        <a:ext cx="167616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569180"/>
              </p:ext>
            </p:extLst>
          </p:nvPr>
        </p:nvGraphicFramePr>
        <p:xfrm>
          <a:off x="2893985" y="22763193"/>
          <a:ext cx="172656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17" imgW="863280" imgH="241200" progId="Equation.DSMT4">
                  <p:embed/>
                </p:oleObj>
              </mc:Choice>
              <mc:Fallback>
                <p:oleObj name="Equation" r:id="rId17" imgW="863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93985" y="22763193"/>
                        <a:ext cx="1726560" cy="48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893573"/>
              </p:ext>
            </p:extLst>
          </p:nvPr>
        </p:nvGraphicFramePr>
        <p:xfrm>
          <a:off x="2906713" y="23716570"/>
          <a:ext cx="5537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9" imgW="2768400" imgH="507960" progId="Equation.DSMT4">
                  <p:embed/>
                </p:oleObj>
              </mc:Choice>
              <mc:Fallback>
                <p:oleObj name="Equation" r:id="rId19" imgW="2768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06713" y="23716570"/>
                        <a:ext cx="5537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E1EE379-1A65-B349-9C82-159E01FA22E9}"/>
              </a:ext>
            </a:extLst>
          </p:cNvPr>
          <p:cNvSpPr txBox="1"/>
          <p:nvPr/>
        </p:nvSpPr>
        <p:spPr>
          <a:xfrm>
            <a:off x="4673091" y="22834170"/>
            <a:ext cx="435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(note: mass is doubled every </a:t>
            </a:r>
            <a:r>
              <a:rPr lang="en-US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6C50F-A85C-DD48-842C-0F4BC5CCC58A}"/>
              </a:ext>
            </a:extLst>
          </p:cNvPr>
          <p:cNvSpPr txBox="1"/>
          <p:nvPr/>
        </p:nvSpPr>
        <p:spPr>
          <a:xfrm>
            <a:off x="35191075" y="31754816"/>
            <a:ext cx="80763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imply that 3-D bin microphysics model might underestimate DSD width and DSD skewness range.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730CA-34EC-FE4F-9652-6E1812DF67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375" y="26450424"/>
            <a:ext cx="2790638" cy="602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7353</TotalTime>
  <Words>497</Words>
  <Application>Microsoft Macintosh PowerPoint</Application>
  <PresentationFormat>Custom</PresentationFormat>
  <Paragraphs>81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Tahoma</vt:lpstr>
      <vt:lpstr>Times New Roman</vt:lpstr>
      <vt:lpstr>Wingdings</vt:lpstr>
      <vt:lpstr>Office 테마</vt:lpstr>
      <vt:lpstr>Equation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Lee, Hyunho (GISS-6110)[TRUSTEES OF COLUMBIA UNIVERSITY]</cp:lastModifiedBy>
  <cp:revision>223</cp:revision>
  <cp:lastPrinted>2017-11-30T18:56:54Z</cp:lastPrinted>
  <dcterms:created xsi:type="dcterms:W3CDTF">2017-11-28T16:06:08Z</dcterms:created>
  <dcterms:modified xsi:type="dcterms:W3CDTF">2019-06-07T20:51:23Z</dcterms:modified>
</cp:coreProperties>
</file>