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1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0988A-B1F8-4F3A-AAD7-8ABD8564B2F7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5738-F089-4C63-86F4-DC042693C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9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250" indent="-280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950" indent="-2238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13" indent="-2238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475" indent="-2238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96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68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40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12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3484F-2281-43B6-BFF6-93F70712FE1C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smtClean="0"/>
              <a:t>http</a:t>
            </a:r>
            <a:r>
              <a:rPr lang="en-US" altLang="en-US" sz="1000" smtClean="0"/>
              <a:t>://www.pnnl.gov/science/highlights/highlights.asp?division=749</a:t>
            </a:r>
            <a:endParaRPr lang="en-US" altLang="en-US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306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88929F4-C5A6-401A-A1C8-F9E29B57FF4B}" type="datetimeFigureOut">
              <a:rPr lang="en-US" altLang="en-US"/>
              <a:pPr>
                <a:defRPr/>
              </a:pPr>
              <a:t>4/1/2016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8D836DC-8003-470E-BCFB-52F4AE68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2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cs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99362" y="8638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/>
              <a:t>Aerosol </a:t>
            </a:r>
            <a:r>
              <a:rPr lang="en-US" sz="2800" b="1" dirty="0" smtClean="0"/>
              <a:t>Vertical Distribution Dissected </a:t>
            </a:r>
            <a:endParaRPr lang="en-US" sz="28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6019800"/>
            <a:ext cx="8610599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1000" dirty="0"/>
              <a:t>Z. Kipling, P. </a:t>
            </a:r>
            <a:r>
              <a:rPr lang="en-US" sz="1000" dirty="0" err="1"/>
              <a:t>Stier</a:t>
            </a:r>
            <a:r>
              <a:rPr lang="en-US" sz="1000" dirty="0"/>
              <a:t>, C. E. Johnson, G. W. Mann, N. </a:t>
            </a:r>
            <a:r>
              <a:rPr lang="en-US" sz="1000" dirty="0" err="1"/>
              <a:t>Bellouin</a:t>
            </a:r>
            <a:r>
              <a:rPr lang="en-US" sz="1000" dirty="0"/>
              <a:t>, S. E. Bauer, T. Bergman, M. Chin, T. Diehl, S. J. Ghan, I. </a:t>
            </a:r>
            <a:r>
              <a:rPr lang="en-US" sz="1000" dirty="0" err="1"/>
              <a:t>Iversen</a:t>
            </a:r>
            <a:r>
              <a:rPr lang="en-US" sz="1000" dirty="0"/>
              <a:t>, A. </a:t>
            </a:r>
            <a:r>
              <a:rPr lang="en-US" sz="1000" dirty="0" err="1"/>
              <a:t>Kirkevag</a:t>
            </a:r>
            <a:r>
              <a:rPr lang="en-US" sz="1000" dirty="0"/>
              <a:t>, H. </a:t>
            </a:r>
            <a:r>
              <a:rPr lang="en-US" sz="1000" dirty="0" err="1"/>
              <a:t>Kokkola</a:t>
            </a:r>
            <a:r>
              <a:rPr lang="en-US" sz="1000" dirty="0"/>
              <a:t>, X. Liu, G. Luo, T. van </a:t>
            </a:r>
            <a:r>
              <a:rPr lang="en-US" sz="1000" dirty="0" err="1"/>
              <a:t>Noije</a:t>
            </a:r>
            <a:r>
              <a:rPr lang="en-US" sz="1000" dirty="0"/>
              <a:t>, K. J. Pringle, K. von </a:t>
            </a:r>
            <a:r>
              <a:rPr lang="en-US" sz="1000" dirty="0" err="1"/>
              <a:t>Salzen</a:t>
            </a:r>
            <a:r>
              <a:rPr lang="en-US" sz="1000" dirty="0"/>
              <a:t>, M. Schulz, O. </a:t>
            </a:r>
            <a:r>
              <a:rPr lang="en-US" sz="1000" dirty="0" err="1"/>
              <a:t>Seland</a:t>
            </a:r>
            <a:r>
              <a:rPr lang="en-US" sz="1000" dirty="0"/>
              <a:t>, R. </a:t>
            </a:r>
            <a:r>
              <a:rPr lang="en-US" sz="1000" dirty="0" err="1"/>
              <a:t>Skele</a:t>
            </a:r>
            <a:r>
              <a:rPr lang="en-US" sz="1000" dirty="0"/>
              <a:t>, T. </a:t>
            </a:r>
            <a:r>
              <a:rPr lang="en-US" sz="1000" dirty="0" err="1"/>
              <a:t>Takemura</a:t>
            </a:r>
            <a:r>
              <a:rPr lang="en-US" sz="1000" dirty="0"/>
              <a:t>, K. </a:t>
            </a:r>
            <a:r>
              <a:rPr lang="en-US" sz="1000" dirty="0" err="1"/>
              <a:t>Tsigaridis</a:t>
            </a:r>
            <a:r>
              <a:rPr lang="en-US" sz="1000" dirty="0"/>
              <a:t>, and K. Zhang, “What Controls the Vertical Distribution of Aerosol? Relationships Between Process Sensitivity in Hadgem3–UKCA and Inter-Model Variation from Aerocom Phase II.” </a:t>
            </a:r>
            <a:r>
              <a:rPr lang="en-US" sz="1000" i="1" dirty="0"/>
              <a:t>Atmospheric Chemistry and Physics</a:t>
            </a:r>
            <a:r>
              <a:rPr lang="en-US" sz="1000" dirty="0"/>
              <a:t> 16, 2221–2241. (2016) [DOI:10.5194/acp-16-2221-2016]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4191000" y="5204936"/>
            <a:ext cx="45309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400" b="1" dirty="0">
                <a:solidFill>
                  <a:srgbClr val="0000FF"/>
                </a:solidFill>
                <a:latin typeface="+mn-lt"/>
                <a:cs typeface="Arial" charset="0"/>
              </a:rPr>
              <a:t>Vertical distribution of global mean mass mixing ratios of aerosol components simulated by one model with different treatments of a variety of processes.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1" y="4648200"/>
            <a:ext cx="411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6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2400" y="838200"/>
            <a:ext cx="335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sz="1800" b="1" dirty="0"/>
              <a:t>Objective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Understand the causes of the diversity in simulated vertical distributions of aerosol</a:t>
            </a:r>
            <a:endParaRPr lang="en-US" altLang="en-US" sz="1600" dirty="0"/>
          </a:p>
          <a:p>
            <a:pPr algn="ctr" eaLnBrk="1" hangingPunct="1">
              <a:spcBef>
                <a:spcPts val="1200"/>
              </a:spcBef>
            </a:pPr>
            <a:r>
              <a:rPr lang="en-US" altLang="en-US" sz="1800" b="1" dirty="0"/>
              <a:t>Approach</a:t>
            </a:r>
            <a:endParaRPr lang="en-US" altLang="en-US" sz="1600" b="1" dirty="0"/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Compare vertical distributions simulated by a variety of models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Change the treatment of many aerosols processes in one model to determine the impact on the simulated vertical distribution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Identify the processes that produce the largest sensitivity for each aerosol type</a:t>
            </a:r>
            <a:endParaRPr lang="en-US" altLang="en-US" sz="1600" dirty="0"/>
          </a:p>
          <a:p>
            <a:pPr algn="ctr" eaLnBrk="1" hangingPunct="1">
              <a:spcBef>
                <a:spcPct val="15000"/>
              </a:spcBef>
            </a:pPr>
            <a:r>
              <a:rPr lang="en-US" altLang="en-US" sz="1800" b="1" dirty="0"/>
              <a:t>Impact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 smtClean="0"/>
              <a:t>Different processes drive diversity in vertical distributions of different aerosol types</a:t>
            </a:r>
            <a:endParaRPr lang="en-US" altLang="en-US" sz="1600" dirty="0"/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endParaRPr lang="en-US" altLang="en-US" sz="1600" dirty="0" smtClean="0"/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endParaRPr lang="en-US" alt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965" y="762000"/>
            <a:ext cx="505323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Ghan-slide-CLUBB-March2015</Presentation>
    <Funding xmlns="98b00cf3-a6ce-40de-8923-f140beb786e9">ESM, RGCM, ASR, ORLCF computing resources</Funding>
    <Slid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C11706-C08E-46DB-A51C-2002EDDF1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57CF67-6BA6-4A1E-B8C5-B07E490E2EDB}">
  <ds:schemaRefs>
    <ds:schemaRef ds:uri="http://schemas.microsoft.com/office/2006/documentManagement/types"/>
    <ds:schemaRef ds:uri="http://schemas.openxmlformats.org/package/2006/metadata/core-properties"/>
    <ds:schemaRef ds:uri="98b00cf3-a6ce-40de-8923-f140beb786e9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18591</TotalTime>
  <Words>244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Ghan-slide-CLUBB-March2015</dc:title>
  <dc:creator>Steve.Ghan@pnnl.gov</dc:creator>
  <cp:lastModifiedBy>test</cp:lastModifiedBy>
  <cp:revision>85</cp:revision>
  <cp:lastPrinted>2011-05-11T17:30:12Z</cp:lastPrinted>
  <dcterms:created xsi:type="dcterms:W3CDTF">2014-01-03T21:30:52Z</dcterms:created>
  <dcterms:modified xsi:type="dcterms:W3CDTF">2016-04-01T21:06:01Z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EP6D6TSR2XSE-14-219</vt:lpwstr>
  </property>
  <property fmtid="{D5CDD505-2E9C-101B-9397-08002B2CF9AE}" pid="3" name="_dlc_DocIdItemGuid">
    <vt:lpwstr>837cf63c-0d11-4ee4-b16f-79c376516758</vt:lpwstr>
  </property>
  <property fmtid="{D5CDD505-2E9C-101B-9397-08002B2CF9AE}" pid="4" name="_dlc_DocIdUrl">
    <vt:lpwstr>https://collaborate.pnl.gov/projects/asgc/research_highlights/_layouts/DocIdRedir.aspx?ID=EP6D6TSR2XSE-14-219, EP6D6TSR2XSE-14-219</vt:lpwstr>
  </property>
  <property fmtid="{D5CDD505-2E9C-101B-9397-08002B2CF9AE}" pid="5" name="Highlight">
    <vt:lpwstr/>
  </property>
  <property fmtid="{D5CDD505-2E9C-101B-9397-08002B2CF9AE}" pid="6" name="ContentTypeId">
    <vt:lpwstr>0x010100A22E315B1F3C42B49A0E90D2F9AB5AB100A3ADA40348D53C4EA114B46FA9468BEB</vt:lpwstr>
  </property>
  <property fmtid="{D5CDD505-2E9C-101B-9397-08002B2CF9AE}" pid="7" name="ContentType">
    <vt:lpwstr>Slide</vt:lpwstr>
  </property>
  <property fmtid="{D5CDD505-2E9C-101B-9397-08002B2CF9AE}" pid="8" name="Presentation">
    <vt:lpwstr>Ghan-slide-CLUBB-March2015</vt:lpwstr>
  </property>
  <property fmtid="{D5CDD505-2E9C-101B-9397-08002B2CF9AE}" pid="9" name="SlideDescription">
    <vt:lpwstr/>
  </property>
  <property fmtid="{D5CDD505-2E9C-101B-9397-08002B2CF9AE}" pid="10" name="FY">
    <vt:lpwstr/>
  </property>
  <property fmtid="{D5CDD505-2E9C-101B-9397-08002B2CF9AE}" pid="11" name="Funding">
    <vt:lpwstr>SciDAC</vt:lpwstr>
  </property>
</Properties>
</file>